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1" r:id="rId5"/>
    <p:sldId id="382" r:id="rId6"/>
    <p:sldId id="302" r:id="rId7"/>
    <p:sldId id="292" r:id="rId8"/>
    <p:sldId id="289" r:id="rId9"/>
    <p:sldId id="303" r:id="rId10"/>
    <p:sldId id="304" r:id="rId11"/>
    <p:sldId id="306" r:id="rId12"/>
    <p:sldId id="385" r:id="rId13"/>
    <p:sldId id="386" r:id="rId14"/>
    <p:sldId id="329" r:id="rId15"/>
    <p:sldId id="378" r:id="rId16"/>
    <p:sldId id="308" r:id="rId17"/>
    <p:sldId id="307" r:id="rId18"/>
    <p:sldId id="262" r:id="rId19"/>
    <p:sldId id="388" r:id="rId20"/>
    <p:sldId id="288" r:id="rId21"/>
    <p:sldId id="290" r:id="rId22"/>
    <p:sldId id="297" r:id="rId23"/>
    <p:sldId id="296" r:id="rId24"/>
    <p:sldId id="299" r:id="rId25"/>
    <p:sldId id="341" r:id="rId26"/>
    <p:sldId id="310" r:id="rId27"/>
    <p:sldId id="340" r:id="rId28"/>
    <p:sldId id="313" r:id="rId29"/>
    <p:sldId id="332" r:id="rId30"/>
    <p:sldId id="339" r:id="rId31"/>
    <p:sldId id="316" r:id="rId32"/>
    <p:sldId id="318" r:id="rId33"/>
    <p:sldId id="323" r:id="rId34"/>
    <p:sldId id="390" r:id="rId35"/>
    <p:sldId id="327" r:id="rId36"/>
    <p:sldId id="387" r:id="rId37"/>
    <p:sldId id="335" r:id="rId38"/>
    <p:sldId id="286" r:id="rId39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6147" autoAdjust="0"/>
  </p:normalViewPr>
  <p:slideViewPr>
    <p:cSldViewPr>
      <p:cViewPr varScale="1">
        <p:scale>
          <a:sx n="74" d="100"/>
          <a:sy n="74" d="100"/>
        </p:scale>
        <p:origin x="1362" y="72"/>
      </p:cViewPr>
      <p:guideLst>
        <p:guide orient="horz" pos="1620"/>
        <p:guide pos="28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cat>
            <c:strRef>
              <c:f>Sheet1!$A$2:$A$5</c:f>
              <c:strCache>
                <c:ptCount val="4"/>
                <c:pt idx="0">
                  <c:v>红</c:v>
                </c:pt>
                <c:pt idx="1">
                  <c:v>蓝</c:v>
                </c:pt>
                <c:pt idx="2">
                  <c:v>青</c:v>
                </c:pt>
                <c:pt idx="3">
                  <c:v>橙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40</c:v>
                </c:pt>
                <c:pt idx="2">
                  <c:v>15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47"/>
        <c:holeSize val="90"/>
      </c:doughnutChart>
    </c:plotArea>
    <c:plotVisOnly val="1"/>
    <c:dispBlanksAs val="zero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C3E95F-85D7-452A-8A22-FBBC8DEE6753}" type="doc">
      <dgm:prSet loTypeId="urn:microsoft.com/office/officeart/2005/8/layout/radial6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CN" altLang="en-US"/>
        </a:p>
      </dgm:t>
    </dgm:pt>
    <dgm:pt modelId="{0688BFA6-BFF8-4922-9BF8-395CD36FFBCC}">
      <dgm:prSet phldrT="[文本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密不</a:t>
          </a:r>
          <a:endParaRPr lang="en-US" altLang="zh-CN" sz="2000" b="1" dirty="0" smtClean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>
            <a:lnSpc>
              <a:spcPct val="100000"/>
            </a:lnSpc>
          </a:pPr>
          <a:r>
            <a:rPr lang="zh-CN" altLang="en-US" sz="20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可分</a:t>
          </a:r>
          <a:endParaRPr lang="zh-CN" altLang="en-US" sz="2000" dirty="0"/>
        </a:p>
      </dgm:t>
    </dgm:pt>
    <dgm:pt modelId="{5408FB23-8FA3-406F-ABC3-D156786416F9}" type="parTrans" cxnId="{2BF60AF8-9546-4C4D-8EF5-A45E87DD237A}">
      <dgm:prSet/>
      <dgm:spPr/>
      <dgm:t>
        <a:bodyPr/>
        <a:lstStyle/>
        <a:p>
          <a:endParaRPr lang="zh-CN" altLang="en-US" sz="1600"/>
        </a:p>
      </dgm:t>
    </dgm:pt>
    <dgm:pt modelId="{669892A3-5F0C-49FF-9458-0E5EC27CFC46}" type="sibTrans" cxnId="{2BF60AF8-9546-4C4D-8EF5-A45E87DD237A}">
      <dgm:prSet/>
      <dgm:spPr/>
      <dgm:t>
        <a:bodyPr/>
        <a:lstStyle/>
        <a:p>
          <a:endParaRPr lang="zh-CN" altLang="en-US" sz="1600"/>
        </a:p>
      </dgm:t>
    </dgm:pt>
    <dgm:pt modelId="{B99DF31D-D5A0-4C24-B579-0A60D7B9A0B8}">
      <dgm:prSet phldrT="[文本]" custT="1"/>
      <dgm:spPr/>
      <dgm:t>
        <a:bodyPr/>
        <a:lstStyle/>
        <a:p>
          <a:r>
            <a:rPr lang="zh-CN" alt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安全与学习</a:t>
          </a:r>
          <a:endParaRPr lang="zh-CN" altLang="en-US" sz="1400" dirty="0"/>
        </a:p>
      </dgm:t>
    </dgm:pt>
    <dgm:pt modelId="{6E3A34ED-5F6B-4C14-91FD-8FC5FC60DAAE}" type="parTrans" cxnId="{938FD139-33FD-42D8-AF59-22C85C538D24}">
      <dgm:prSet/>
      <dgm:spPr/>
      <dgm:t>
        <a:bodyPr/>
        <a:lstStyle/>
        <a:p>
          <a:endParaRPr lang="zh-CN" altLang="en-US" sz="1600"/>
        </a:p>
      </dgm:t>
    </dgm:pt>
    <dgm:pt modelId="{95856FB9-C64F-477B-B762-6AA17E0E9374}" type="sibTrans" cxnId="{938FD139-33FD-42D8-AF59-22C85C538D24}">
      <dgm:prSet/>
      <dgm:spPr/>
      <dgm:t>
        <a:bodyPr/>
        <a:lstStyle/>
        <a:p>
          <a:endParaRPr lang="zh-CN" altLang="en-US" sz="1600"/>
        </a:p>
      </dgm:t>
    </dgm:pt>
    <dgm:pt modelId="{CA9A3749-FFCE-4555-B944-FC4751C0BDFD}">
      <dgm:prSet phldrT="[文本]" custT="1"/>
      <dgm:spPr/>
      <dgm:t>
        <a:bodyPr/>
        <a:lstStyle/>
        <a:p>
          <a:r>
            <a:rPr lang="zh-CN" alt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安全与亲情</a:t>
          </a:r>
          <a:endParaRPr lang="zh-CN" altLang="en-US" sz="1400" dirty="0"/>
        </a:p>
      </dgm:t>
    </dgm:pt>
    <dgm:pt modelId="{E7C8F220-C2E0-46CB-AEEC-B56AE780BCF8}" type="parTrans" cxnId="{70828F78-4C6A-4D4D-A1F4-5FE781ED8B71}">
      <dgm:prSet/>
      <dgm:spPr/>
      <dgm:t>
        <a:bodyPr/>
        <a:lstStyle/>
        <a:p>
          <a:endParaRPr lang="zh-CN" altLang="en-US" sz="1600"/>
        </a:p>
      </dgm:t>
    </dgm:pt>
    <dgm:pt modelId="{14F68BAE-30EC-411E-8511-24F815D47284}" type="sibTrans" cxnId="{70828F78-4C6A-4D4D-A1F4-5FE781ED8B71}">
      <dgm:prSet/>
      <dgm:spPr/>
      <dgm:t>
        <a:bodyPr/>
        <a:lstStyle/>
        <a:p>
          <a:endParaRPr lang="zh-CN" altLang="en-US" sz="1600"/>
        </a:p>
      </dgm:t>
    </dgm:pt>
    <dgm:pt modelId="{CE74B1F8-4BA2-4DCC-8A95-ED9059DEFDD6}">
      <dgm:prSet phldrT="[文本]" custT="1"/>
      <dgm:spPr/>
      <dgm:t>
        <a:bodyPr/>
        <a:lstStyle/>
        <a:p>
          <a:r>
            <a:rPr lang="zh-CN" alt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安全与事业</a:t>
          </a:r>
          <a:endParaRPr lang="zh-CN" altLang="en-US" sz="1400" dirty="0"/>
        </a:p>
      </dgm:t>
    </dgm:pt>
    <dgm:pt modelId="{48F8C1CC-C349-440F-A6C5-D39126C7B96D}" type="parTrans" cxnId="{B14B78A9-FFB1-48EF-B9FD-27E04E5EB3F0}">
      <dgm:prSet/>
      <dgm:spPr/>
      <dgm:t>
        <a:bodyPr/>
        <a:lstStyle/>
        <a:p>
          <a:endParaRPr lang="zh-CN" altLang="en-US" sz="1600"/>
        </a:p>
      </dgm:t>
    </dgm:pt>
    <dgm:pt modelId="{5D1D6B4A-1AD4-4596-87E9-C50DFF021D75}" type="sibTrans" cxnId="{B14B78A9-FFB1-48EF-B9FD-27E04E5EB3F0}">
      <dgm:prSet/>
      <dgm:spPr/>
      <dgm:t>
        <a:bodyPr/>
        <a:lstStyle/>
        <a:p>
          <a:endParaRPr lang="zh-CN" altLang="en-US" sz="1600"/>
        </a:p>
      </dgm:t>
    </dgm:pt>
    <dgm:pt modelId="{2CE09BB0-8AD7-415E-A76B-189B1006B5CD}">
      <dgm:prSet phldrT="[文本]" custT="1"/>
      <dgm:spPr/>
      <dgm:t>
        <a:bodyPr/>
        <a:lstStyle/>
        <a:p>
          <a:r>
            <a:rPr lang="zh-CN" altLang="en-US" sz="1400" b="1" smtClean="0">
              <a:latin typeface="微软雅黑" panose="020B0503020204020204" pitchFamily="34" charset="-122"/>
              <a:ea typeface="微软雅黑" panose="020B0503020204020204" pitchFamily="34" charset="-122"/>
            </a:rPr>
            <a:t>安全与生命</a:t>
          </a:r>
          <a:endParaRPr lang="zh-CN" altLang="en-US" sz="1400" dirty="0"/>
        </a:p>
      </dgm:t>
    </dgm:pt>
    <dgm:pt modelId="{E34D9129-0C2A-495D-8F2D-8D1D98DB4564}" type="parTrans" cxnId="{C50D58E8-C27F-4460-A9A9-6B623A87A91D}">
      <dgm:prSet/>
      <dgm:spPr/>
      <dgm:t>
        <a:bodyPr/>
        <a:lstStyle/>
        <a:p>
          <a:endParaRPr lang="zh-CN" altLang="en-US" sz="1600"/>
        </a:p>
      </dgm:t>
    </dgm:pt>
    <dgm:pt modelId="{09A79ABC-96A7-46C7-A3C0-5C74291B203B}" type="sibTrans" cxnId="{C50D58E8-C27F-4460-A9A9-6B623A87A91D}">
      <dgm:prSet/>
      <dgm:spPr/>
      <dgm:t>
        <a:bodyPr/>
        <a:lstStyle/>
        <a:p>
          <a:endParaRPr lang="zh-CN" altLang="en-US" sz="1600"/>
        </a:p>
      </dgm:t>
    </dgm:pt>
    <dgm:pt modelId="{8CA12010-BEC9-47AD-84AA-16A743512BC0}" type="pres">
      <dgm:prSet presAssocID="{53C3E95F-85D7-452A-8A22-FBBC8DEE675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7699369-591C-4764-B013-399C6DA2C73B}" type="pres">
      <dgm:prSet presAssocID="{0688BFA6-BFF8-4922-9BF8-395CD36FFBCC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5CC47D64-B862-4787-9BDA-FB13F75B54B6}" type="pres">
      <dgm:prSet presAssocID="{B99DF31D-D5A0-4C24-B579-0A60D7B9A0B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6A934D7-406A-46AD-B170-7A2AFE45DE11}" type="pres">
      <dgm:prSet presAssocID="{B99DF31D-D5A0-4C24-B579-0A60D7B9A0B8}" presName="dummy" presStyleCnt="0"/>
      <dgm:spPr/>
    </dgm:pt>
    <dgm:pt modelId="{928CD9E7-FBCB-4DC9-9EEF-2C1B482AC7F4}" type="pres">
      <dgm:prSet presAssocID="{95856FB9-C64F-477B-B762-6AA17E0E9374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BD926624-3CD7-42B4-8A3E-3BD6DB6AF073}" type="pres">
      <dgm:prSet presAssocID="{CA9A3749-FFCE-4555-B944-FC4751C0BDF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687CD1-8462-4223-8E5D-52FC7E6DB573}" type="pres">
      <dgm:prSet presAssocID="{CA9A3749-FFCE-4555-B944-FC4751C0BDFD}" presName="dummy" presStyleCnt="0"/>
      <dgm:spPr/>
    </dgm:pt>
    <dgm:pt modelId="{F008C7A6-8A7B-4CDF-B6E7-C17BC03129B4}" type="pres">
      <dgm:prSet presAssocID="{14F68BAE-30EC-411E-8511-24F815D47284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0C050C2A-9B7B-45D3-AC59-9DE04E715C4E}" type="pres">
      <dgm:prSet presAssocID="{CE74B1F8-4BA2-4DCC-8A95-ED9059DEFD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5B77148-9D31-45ED-82E0-682E9C993548}" type="pres">
      <dgm:prSet presAssocID="{CE74B1F8-4BA2-4DCC-8A95-ED9059DEFDD6}" presName="dummy" presStyleCnt="0"/>
      <dgm:spPr/>
    </dgm:pt>
    <dgm:pt modelId="{A701451B-4CCC-4B78-84F2-DB69CF18A46B}" type="pres">
      <dgm:prSet presAssocID="{5D1D6B4A-1AD4-4596-87E9-C50DFF021D75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B4FE86E7-B542-435E-81C4-499043E369FA}" type="pres">
      <dgm:prSet presAssocID="{2CE09BB0-8AD7-415E-A76B-189B1006B5C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79B167-836F-459B-9536-9532DB5088A6}" type="pres">
      <dgm:prSet presAssocID="{2CE09BB0-8AD7-415E-A76B-189B1006B5CD}" presName="dummy" presStyleCnt="0"/>
      <dgm:spPr/>
    </dgm:pt>
    <dgm:pt modelId="{64A74A77-11DB-4404-A7CB-429D82BD5B29}" type="pres">
      <dgm:prSet presAssocID="{09A79ABC-96A7-46C7-A3C0-5C74291B203B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5CF84712-342A-4D37-ADB7-BFB6AA89A687}" type="presOf" srcId="{0688BFA6-BFF8-4922-9BF8-395CD36FFBCC}" destId="{37699369-591C-4764-B013-399C6DA2C73B}" srcOrd="0" destOrd="0" presId="urn:microsoft.com/office/officeart/2005/8/layout/radial6"/>
    <dgm:cxn modelId="{C1BAA3BB-CFD0-4D07-8759-85A1C356D7D7}" type="presOf" srcId="{B99DF31D-D5A0-4C24-B579-0A60D7B9A0B8}" destId="{5CC47D64-B862-4787-9BDA-FB13F75B54B6}" srcOrd="0" destOrd="0" presId="urn:microsoft.com/office/officeart/2005/8/layout/radial6"/>
    <dgm:cxn modelId="{2BF60AF8-9546-4C4D-8EF5-A45E87DD237A}" srcId="{53C3E95F-85D7-452A-8A22-FBBC8DEE6753}" destId="{0688BFA6-BFF8-4922-9BF8-395CD36FFBCC}" srcOrd="0" destOrd="0" parTransId="{5408FB23-8FA3-406F-ABC3-D156786416F9}" sibTransId="{669892A3-5F0C-49FF-9458-0E5EC27CFC46}"/>
    <dgm:cxn modelId="{53EB97CF-FD9B-4ADD-9C27-CB166A37AB61}" type="presOf" srcId="{95856FB9-C64F-477B-B762-6AA17E0E9374}" destId="{928CD9E7-FBCB-4DC9-9EEF-2C1B482AC7F4}" srcOrd="0" destOrd="0" presId="urn:microsoft.com/office/officeart/2005/8/layout/radial6"/>
    <dgm:cxn modelId="{3E504292-817E-4FD3-B07C-CEA4C498D35F}" type="presOf" srcId="{2CE09BB0-8AD7-415E-A76B-189B1006B5CD}" destId="{B4FE86E7-B542-435E-81C4-499043E369FA}" srcOrd="0" destOrd="0" presId="urn:microsoft.com/office/officeart/2005/8/layout/radial6"/>
    <dgm:cxn modelId="{FE893B45-2A36-42BB-86CC-4516CA0B28A7}" type="presOf" srcId="{53C3E95F-85D7-452A-8A22-FBBC8DEE6753}" destId="{8CA12010-BEC9-47AD-84AA-16A743512BC0}" srcOrd="0" destOrd="0" presId="urn:microsoft.com/office/officeart/2005/8/layout/radial6"/>
    <dgm:cxn modelId="{70828F78-4C6A-4D4D-A1F4-5FE781ED8B71}" srcId="{0688BFA6-BFF8-4922-9BF8-395CD36FFBCC}" destId="{CA9A3749-FFCE-4555-B944-FC4751C0BDFD}" srcOrd="1" destOrd="0" parTransId="{E7C8F220-C2E0-46CB-AEEC-B56AE780BCF8}" sibTransId="{14F68BAE-30EC-411E-8511-24F815D47284}"/>
    <dgm:cxn modelId="{B14B78A9-FFB1-48EF-B9FD-27E04E5EB3F0}" srcId="{0688BFA6-BFF8-4922-9BF8-395CD36FFBCC}" destId="{CE74B1F8-4BA2-4DCC-8A95-ED9059DEFDD6}" srcOrd="2" destOrd="0" parTransId="{48F8C1CC-C349-440F-A6C5-D39126C7B96D}" sibTransId="{5D1D6B4A-1AD4-4596-87E9-C50DFF021D75}"/>
    <dgm:cxn modelId="{EB662464-99E2-4405-8A1A-7C83300B342B}" type="presOf" srcId="{5D1D6B4A-1AD4-4596-87E9-C50DFF021D75}" destId="{A701451B-4CCC-4B78-84F2-DB69CF18A46B}" srcOrd="0" destOrd="0" presId="urn:microsoft.com/office/officeart/2005/8/layout/radial6"/>
    <dgm:cxn modelId="{938FD139-33FD-42D8-AF59-22C85C538D24}" srcId="{0688BFA6-BFF8-4922-9BF8-395CD36FFBCC}" destId="{B99DF31D-D5A0-4C24-B579-0A60D7B9A0B8}" srcOrd="0" destOrd="0" parTransId="{6E3A34ED-5F6B-4C14-91FD-8FC5FC60DAAE}" sibTransId="{95856FB9-C64F-477B-B762-6AA17E0E9374}"/>
    <dgm:cxn modelId="{03E50354-4064-4176-AB95-77CECC310270}" type="presOf" srcId="{09A79ABC-96A7-46C7-A3C0-5C74291B203B}" destId="{64A74A77-11DB-4404-A7CB-429D82BD5B29}" srcOrd="0" destOrd="0" presId="urn:microsoft.com/office/officeart/2005/8/layout/radial6"/>
    <dgm:cxn modelId="{B92306DA-FC53-42B1-BAFB-30E3AF8EAF87}" type="presOf" srcId="{CE74B1F8-4BA2-4DCC-8A95-ED9059DEFDD6}" destId="{0C050C2A-9B7B-45D3-AC59-9DE04E715C4E}" srcOrd="0" destOrd="0" presId="urn:microsoft.com/office/officeart/2005/8/layout/radial6"/>
    <dgm:cxn modelId="{C50D58E8-C27F-4460-A9A9-6B623A87A91D}" srcId="{0688BFA6-BFF8-4922-9BF8-395CD36FFBCC}" destId="{2CE09BB0-8AD7-415E-A76B-189B1006B5CD}" srcOrd="3" destOrd="0" parTransId="{E34D9129-0C2A-495D-8F2D-8D1D98DB4564}" sibTransId="{09A79ABC-96A7-46C7-A3C0-5C74291B203B}"/>
    <dgm:cxn modelId="{3C08D0AD-2528-4F76-A988-3252B60DDC5C}" type="presOf" srcId="{CA9A3749-FFCE-4555-B944-FC4751C0BDFD}" destId="{BD926624-3CD7-42B4-8A3E-3BD6DB6AF073}" srcOrd="0" destOrd="0" presId="urn:microsoft.com/office/officeart/2005/8/layout/radial6"/>
    <dgm:cxn modelId="{8DC7BA3A-28E5-4DDF-8082-FD4926FB2680}" type="presOf" srcId="{14F68BAE-30EC-411E-8511-24F815D47284}" destId="{F008C7A6-8A7B-4CDF-B6E7-C17BC03129B4}" srcOrd="0" destOrd="0" presId="urn:microsoft.com/office/officeart/2005/8/layout/radial6"/>
    <dgm:cxn modelId="{6FAA0F1D-37FD-464F-847F-ACC56E3069CE}" type="presParOf" srcId="{8CA12010-BEC9-47AD-84AA-16A743512BC0}" destId="{37699369-591C-4764-B013-399C6DA2C73B}" srcOrd="0" destOrd="0" presId="urn:microsoft.com/office/officeart/2005/8/layout/radial6"/>
    <dgm:cxn modelId="{BF30D3F1-4D2C-4536-9798-F9AB4838BB0B}" type="presParOf" srcId="{8CA12010-BEC9-47AD-84AA-16A743512BC0}" destId="{5CC47D64-B862-4787-9BDA-FB13F75B54B6}" srcOrd="1" destOrd="0" presId="urn:microsoft.com/office/officeart/2005/8/layout/radial6"/>
    <dgm:cxn modelId="{0FE471E0-2578-493A-92B4-E6741A36FE0C}" type="presParOf" srcId="{8CA12010-BEC9-47AD-84AA-16A743512BC0}" destId="{E6A934D7-406A-46AD-B170-7A2AFE45DE11}" srcOrd="2" destOrd="0" presId="urn:microsoft.com/office/officeart/2005/8/layout/radial6"/>
    <dgm:cxn modelId="{47506E02-3ECC-439A-A481-518B22AF278A}" type="presParOf" srcId="{8CA12010-BEC9-47AD-84AA-16A743512BC0}" destId="{928CD9E7-FBCB-4DC9-9EEF-2C1B482AC7F4}" srcOrd="3" destOrd="0" presId="urn:microsoft.com/office/officeart/2005/8/layout/radial6"/>
    <dgm:cxn modelId="{42EA5834-5BD8-45B3-93AE-894F61D02698}" type="presParOf" srcId="{8CA12010-BEC9-47AD-84AA-16A743512BC0}" destId="{BD926624-3CD7-42B4-8A3E-3BD6DB6AF073}" srcOrd="4" destOrd="0" presId="urn:microsoft.com/office/officeart/2005/8/layout/radial6"/>
    <dgm:cxn modelId="{7E72720F-A8F1-44E5-8B62-5CCE7D3D8E43}" type="presParOf" srcId="{8CA12010-BEC9-47AD-84AA-16A743512BC0}" destId="{43687CD1-8462-4223-8E5D-52FC7E6DB573}" srcOrd="5" destOrd="0" presId="urn:microsoft.com/office/officeart/2005/8/layout/radial6"/>
    <dgm:cxn modelId="{02F65C80-A71E-42D4-ADA0-AE351DC87489}" type="presParOf" srcId="{8CA12010-BEC9-47AD-84AA-16A743512BC0}" destId="{F008C7A6-8A7B-4CDF-B6E7-C17BC03129B4}" srcOrd="6" destOrd="0" presId="urn:microsoft.com/office/officeart/2005/8/layout/radial6"/>
    <dgm:cxn modelId="{2E9BC910-8E11-4A72-AB10-92D83D1B5FA1}" type="presParOf" srcId="{8CA12010-BEC9-47AD-84AA-16A743512BC0}" destId="{0C050C2A-9B7B-45D3-AC59-9DE04E715C4E}" srcOrd="7" destOrd="0" presId="urn:microsoft.com/office/officeart/2005/8/layout/radial6"/>
    <dgm:cxn modelId="{C24FAEAA-F0F2-46B5-9572-F124D8FD0D4D}" type="presParOf" srcId="{8CA12010-BEC9-47AD-84AA-16A743512BC0}" destId="{E5B77148-9D31-45ED-82E0-682E9C993548}" srcOrd="8" destOrd="0" presId="urn:microsoft.com/office/officeart/2005/8/layout/radial6"/>
    <dgm:cxn modelId="{1A908640-FCE0-4317-8033-2DC6C6714B2B}" type="presParOf" srcId="{8CA12010-BEC9-47AD-84AA-16A743512BC0}" destId="{A701451B-4CCC-4B78-84F2-DB69CF18A46B}" srcOrd="9" destOrd="0" presId="urn:microsoft.com/office/officeart/2005/8/layout/radial6"/>
    <dgm:cxn modelId="{76EB37A3-6DD1-4F46-9300-42BEC02F367D}" type="presParOf" srcId="{8CA12010-BEC9-47AD-84AA-16A743512BC0}" destId="{B4FE86E7-B542-435E-81C4-499043E369FA}" srcOrd="10" destOrd="0" presId="urn:microsoft.com/office/officeart/2005/8/layout/radial6"/>
    <dgm:cxn modelId="{07357647-F0A2-4B0D-B8E8-809F5CA2DAF7}" type="presParOf" srcId="{8CA12010-BEC9-47AD-84AA-16A743512BC0}" destId="{2879B167-836F-459B-9536-9532DB5088A6}" srcOrd="11" destOrd="0" presId="urn:microsoft.com/office/officeart/2005/8/layout/radial6"/>
    <dgm:cxn modelId="{9A935712-9E76-4516-818B-7DB96A9A8F5A}" type="presParOf" srcId="{8CA12010-BEC9-47AD-84AA-16A743512BC0}" destId="{64A74A77-11DB-4404-A7CB-429D82BD5B2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FD2A7-3A20-42BD-BF4B-C5083DCF276E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0144-3174-4F08-A545-6CFAEFF700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76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0726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46921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35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1926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995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3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615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805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621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464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756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093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555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648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62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27587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54042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023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4314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2057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BE9AD88-1CC1-4997-8216-B589C7EABF93}" type="slidenum">
              <a:rPr lang="zh-CN" altLang="en-US" smtClean="0"/>
              <a:t>28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4651238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BE9AD88-1CC1-4997-8216-B589C7EABF93}" type="slidenum">
              <a:rPr lang="zh-CN" altLang="en-US" smtClean="0"/>
              <a:t>29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2678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4732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BE9AD88-1CC1-4997-8216-B589C7EABF93}" type="slidenum">
              <a:rPr lang="zh-CN" altLang="en-US" smtClean="0"/>
              <a:t>30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3618504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1D6D451-AE25-4EB0-AF08-6CCE5B0DF7DD}" type="slidenum">
              <a:rPr lang="zh-CN" altLang="en-US" smtClean="0"/>
              <a:t>31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7313145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73F681-7291-41D2-A146-1FB28A7F6200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820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EB35519-4E9D-4D7B-A118-D3D457EEEBFA}" type="slidenum">
              <a:rPr lang="zh-CN" altLang="en-US" smtClean="0"/>
              <a:t>33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8953133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EB35519-4E9D-4D7B-A118-D3D457EEEBFA}" type="slidenum">
              <a:rPr lang="zh-CN" altLang="en-US" smtClean="0"/>
              <a:t>34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2034904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EB35519-4E9D-4D7B-A118-D3D457EEEBFA}" type="slidenum">
              <a:rPr lang="zh-CN" altLang="en-US" smtClean="0"/>
              <a:t>35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10543671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1D6D451-AE25-4EB0-AF08-6CCE5B0DF7DD}" type="slidenum">
              <a:rPr lang="zh-CN" altLang="en-US" smtClean="0"/>
              <a:t>36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3544550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AEB35519-4E9D-4D7B-A118-D3D457EEEBFA}" type="slidenum">
              <a:rPr lang="zh-CN" altLang="en-US" smtClean="0"/>
              <a:t>37</a:t>
            </a:fld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0097240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49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136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34579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594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409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http://www.pptvzaixian.com/shop/view36949.html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23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03977-52ED-4FD3-8A66-F30813EDCA4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74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47650"/>
            <a:ext cx="228600" cy="47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66700" y="247650"/>
            <a:ext cx="95250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247650"/>
            <a:ext cx="5915025" cy="323850"/>
          </a:xfrm>
        </p:spPr>
        <p:txBody>
          <a:bodyPr/>
          <a:lstStyle>
            <a:lvl1pPr marL="0" indent="0">
              <a:buNone/>
              <a:defRPr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514350"/>
            <a:ext cx="5915025" cy="228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88D8C-81D5-4585-B1A7-B22095902269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9FB9D-B151-45EE-9A21-48C2569AB9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247650"/>
            <a:ext cx="228600" cy="47625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66700" y="247650"/>
            <a:ext cx="95250" cy="476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466725" y="247650"/>
            <a:ext cx="5915025" cy="323850"/>
          </a:xfrm>
        </p:spPr>
        <p:txBody>
          <a:bodyPr/>
          <a:lstStyle>
            <a:lvl1pPr marL="0" indent="0">
              <a:buNone/>
              <a:defRPr b="1"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725" y="514350"/>
            <a:ext cx="5915025" cy="228600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3387" y="0"/>
            <a:ext cx="9147387" cy="51435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" y="0"/>
            <a:ext cx="219004" cy="38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-3387" y="0"/>
            <a:ext cx="9147387" cy="5143500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023" tIns="32511" rIns="65023" bIns="32511"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2024/9/26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benben\Desktop\sdv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"/>
            <a:ext cx="9144000" cy="51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3348585" y="2715766"/>
            <a:ext cx="2446825" cy="37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实验室与设备管理处</a:t>
            </a:r>
            <a:endParaRPr lang="en-US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原创设计师QQ598969553          _6"/>
          <p:cNvSpPr/>
          <p:nvPr/>
        </p:nvSpPr>
        <p:spPr>
          <a:xfrm>
            <a:off x="1130249" y="1707654"/>
            <a:ext cx="688349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spc="225" dirty="0" smtClean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实验室安全培训</a:t>
            </a:r>
            <a:endParaRPr lang="zh-CN" altLang="en-US" sz="3600" b="1" spc="225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22431" y="2627934"/>
            <a:ext cx="278608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严禁私拉电线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更不能连接大功率设备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 descr="食品B310-大功率电器私拉插线板，同时放置门口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85" y="704393"/>
            <a:ext cx="2593889" cy="1941668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1582306" y="1404097"/>
            <a:ext cx="128588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图片 23" descr="水产B244-高压灭菌锅无设备处标签，无使用说明和使用记录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583084"/>
            <a:ext cx="2467672" cy="3290229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041666" y="3985689"/>
            <a:ext cx="278608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危险设备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不得在走廊上使用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466725" y="247650"/>
            <a:ext cx="5915025" cy="32385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实验室安全隐患多：不安全、不文明、不规范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TextBox 17"/>
          <p:cNvSpPr txBox="1"/>
          <p:nvPr/>
        </p:nvSpPr>
        <p:spPr>
          <a:xfrm>
            <a:off x="2929991" y="3985690"/>
            <a:ext cx="3500462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进入实验室要做好个人防护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而且不能穿拖鞋</a:t>
            </a:r>
            <a:endPara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图片 16" descr="生命学院 A204 不穿实验服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8513" y="1003924"/>
            <a:ext cx="3033153" cy="2842682"/>
          </a:xfrm>
          <a:prstGeom prst="rect">
            <a:avLst/>
          </a:prstGeom>
        </p:spPr>
      </p:pic>
      <p:sp>
        <p:nvSpPr>
          <p:cNvPr id="25" name="椭圆 24"/>
          <p:cNvSpPr/>
          <p:nvPr/>
        </p:nvSpPr>
        <p:spPr>
          <a:xfrm>
            <a:off x="4103338" y="1609556"/>
            <a:ext cx="1285884" cy="107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C6FF2050-2F7D-0258-3585-AFDD36EF9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8" y="3093355"/>
            <a:ext cx="2683524" cy="2012643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1328390" y="3523915"/>
            <a:ext cx="1214414" cy="901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51920" y="1261087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实验室环境靠大家共同维护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生命A204  垃圾不处理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51444"/>
            <a:ext cx="2500330" cy="3333773"/>
          </a:xfrm>
          <a:prstGeom prst="rect">
            <a:avLst/>
          </a:prstGeom>
        </p:spPr>
      </p:pic>
      <p:sp>
        <p:nvSpPr>
          <p:cNvPr id="12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466725" y="247650"/>
            <a:ext cx="5915025" cy="32385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实验室安全隐患多：不安全、不文明、不规范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07904" y="2067694"/>
            <a:ext cx="4269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实验过后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关闭设备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仪器，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清理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工具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，及时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分类处理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实验废物，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打扫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实验台桌、地面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卫生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，必要时进行通风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55000" lnSpcReduction="20000"/>
          </a:bodyPr>
          <a:lstStyle/>
          <a:p>
            <a:r>
              <a:rPr lang="zh-CN" altLang="en-US" dirty="0" smtClean="0"/>
              <a:t>特种设备安全管理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571500"/>
            <a:ext cx="5904656" cy="44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4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732096"/>
            <a:ext cx="6048672" cy="439588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355D8D44-B087-465E-B55E-6B74349F7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3917" y="777203"/>
            <a:ext cx="2221077" cy="214399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0367FBA5-9D48-4B0C-B05B-AB95ED1A2A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7039" y="2988570"/>
            <a:ext cx="2134829" cy="2143999"/>
          </a:xfrm>
          <a:prstGeom prst="rect">
            <a:avLst/>
          </a:prstGeom>
        </p:spPr>
      </p:pic>
      <p:sp>
        <p:nvSpPr>
          <p:cNvPr id="17" name="文本占位符 2"/>
          <p:cNvSpPr>
            <a:spLocks noGrp="1"/>
          </p:cNvSpPr>
          <p:nvPr>
            <p:ph type="body" sz="quarter" idx="13"/>
          </p:nvPr>
        </p:nvSpPr>
        <p:spPr>
          <a:xfrm>
            <a:off x="617429" y="229614"/>
            <a:ext cx="5915025" cy="323850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dirty="0" smtClean="0"/>
              <a:t>特种设备安全管理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7380312" y="1814952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×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6997246" y="3723878"/>
            <a:ext cx="1214414" cy="9010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4843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近年来我校发生的实验室安全事故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5992770" y="592339"/>
            <a:ext cx="245235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发生时间：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1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日晚</a:t>
            </a:r>
            <a:endParaRPr lang="en-US" altLang="zh-CN" sz="16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5992770" y="1568106"/>
            <a:ext cx="27597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事故经过：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实验室废液桶泄漏（高浓度有机溶剂将塑料废液桶溶</a:t>
            </a:r>
            <a:r>
              <a:rPr lang="zh-CN" altLang="en-US" sz="1600" dirty="0">
                <a:latin typeface="楷体" panose="02010609060101010101" pitchFamily="49" charset="-122"/>
                <a:ea typeface="楷体" panose="02010609060101010101" pitchFamily="49" charset="-122"/>
              </a:rPr>
              <a:t>穿，挥发性二甲苯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废液泄漏。）</a:t>
            </a:r>
            <a:endParaRPr lang="en-US" altLang="zh-CN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Box 17"/>
          <p:cNvSpPr txBox="1"/>
          <p:nvPr/>
        </p:nvSpPr>
        <p:spPr>
          <a:xfrm>
            <a:off x="1549705" y="3717727"/>
            <a:ext cx="5669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发生事故，不要慌张，无法处理，叫人帮忙，立即汇报，寻求帮助。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平时要学习报警方式技巧（报告事发地点、吐字清楚）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掌握一定的应急处置能力（如无法处置，请及时报告）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当事人当时报警时，报告的是“毒气泄漏了”</a:t>
            </a:r>
            <a:endParaRPr lang="en-US" altLang="zh-CN" sz="14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771550"/>
            <a:ext cx="5249463" cy="29528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41532" y="3924423"/>
            <a:ext cx="1261884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警示：</a:t>
            </a:r>
            <a:endParaRPr lang="en-US" altLang="zh-CN" sz="2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占位符 24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近年来我校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发生的实验室安全事故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71549"/>
            <a:ext cx="3168352" cy="4224469"/>
          </a:xfrm>
          <a:prstGeom prst="rect">
            <a:avLst/>
          </a:prstGeom>
        </p:spPr>
      </p:pic>
      <p:sp>
        <p:nvSpPr>
          <p:cNvPr id="5" name="TextBox 17"/>
          <p:cNvSpPr txBox="1"/>
          <p:nvPr/>
        </p:nvSpPr>
        <p:spPr>
          <a:xfrm>
            <a:off x="3563055" y="915282"/>
            <a:ext cx="558094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发生时间：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2019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日晚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TextBox 17"/>
          <p:cNvSpPr txBox="1"/>
          <p:nvPr/>
        </p:nvSpPr>
        <p:spPr>
          <a:xfrm>
            <a:off x="3563056" y="1546221"/>
            <a:ext cx="558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事故原因：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烘箱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电路老化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、加热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易燃物品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，工作时</a:t>
            </a:r>
            <a:r>
              <a:rPr lang="zh-CN" altLang="en-US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无人值守</a:t>
            </a:r>
            <a:endParaRPr lang="en-US" altLang="zh-CN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3563056" y="2715766"/>
            <a:ext cx="4321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事故经过：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实验室工作人员将加热物品放入烘箱后，外出吃饭，烘箱起火，触发烟感，消防报警。随后巡逻保安前往扑救。</a:t>
            </a:r>
            <a:endParaRPr lang="en-US" altLang="zh-CN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28596" y="21429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安全意识是关键！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8203" y="3363838"/>
            <a:ext cx="570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安全是一切活动顺利进行的前提！</a:t>
            </a:r>
            <a:endParaRPr lang="en-US" altLang="zh-CN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安全素质是高质量人才的必备条件之一！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203" y="1194521"/>
            <a:ext cx="36712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安全教育的</a:t>
            </a:r>
            <a:r>
              <a:rPr lang="zh-CN" altLang="en-US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杜绝、减少各种事故！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增强安全意识，防范胜于救灾！</a:t>
            </a:r>
            <a:r>
              <a:rPr lang="en-US" altLang="zh-CN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平平安安进出校园！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3814142407"/>
              </p:ext>
            </p:extLst>
          </p:nvPr>
        </p:nvGraphicFramePr>
        <p:xfrm>
          <a:off x="2913933" y="464256"/>
          <a:ext cx="7037974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47" b="-32547"/>
          <a:stretch>
            <a:fillRect/>
          </a:stretch>
        </p:blipFill>
        <p:spPr bwMode="auto">
          <a:xfrm flipV="1">
            <a:off x="0" y="-2481862"/>
            <a:ext cx="9646897" cy="76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原创设计师QQ598969553          _4"/>
          <p:cNvSpPr txBox="1">
            <a:spLocks noChangeArrowheads="1"/>
          </p:cNvSpPr>
          <p:nvPr/>
        </p:nvSpPr>
        <p:spPr bwMode="auto">
          <a:xfrm>
            <a:off x="857224" y="1857370"/>
            <a:ext cx="6016358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36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实验室安全是什么？</a:t>
            </a:r>
            <a:endParaRPr lang="zh-CN" altLang="en-US" sz="3600" b="1" spc="4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0062" y="1058281"/>
            <a:ext cx="1078071" cy="584775"/>
            <a:chOff x="1320082" y="1423739"/>
            <a:chExt cx="1437429" cy="779700"/>
          </a:xfrm>
        </p:grpSpPr>
        <p:sp>
          <p:nvSpPr>
            <p:cNvPr id="19" name="原创设计师QQ598969553          _3"/>
            <p:cNvSpPr/>
            <p:nvPr/>
          </p:nvSpPr>
          <p:spPr>
            <a:xfrm rot="18900000" flipH="1">
              <a:off x="1320082" y="1565267"/>
              <a:ext cx="452999" cy="4529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4" name="原创设计师QQ598969553          _8"/>
            <p:cNvSpPr txBox="1"/>
            <p:nvPr/>
          </p:nvSpPr>
          <p:spPr>
            <a:xfrm>
              <a:off x="1904285" y="1423739"/>
              <a:ext cx="853226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32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cxnSp>
        <p:nvCxnSpPr>
          <p:cNvPr id="7" name="原创设计师QQ598969553          _6"/>
          <p:cNvCxnSpPr/>
          <p:nvPr/>
        </p:nvCxnSpPr>
        <p:spPr bwMode="auto">
          <a:xfrm rot="10800000" flipV="1">
            <a:off x="928663" y="2714626"/>
            <a:ext cx="2072979" cy="38335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    _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实验室安全内容涉及各个方面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原创设计师QQ598969553          _3"/>
          <p:cNvGrpSpPr/>
          <p:nvPr/>
        </p:nvGrpSpPr>
        <p:grpSpPr bwMode="auto">
          <a:xfrm>
            <a:off x="3739302" y="1447599"/>
            <a:ext cx="1591692" cy="3195346"/>
            <a:chOff x="2372" y="898"/>
            <a:chExt cx="1015" cy="2037"/>
          </a:xfrm>
        </p:grpSpPr>
        <p:sp>
          <p:nvSpPr>
            <p:cNvPr id="7" name="Freeform 47"/>
            <p:cNvSpPr/>
            <p:nvPr/>
          </p:nvSpPr>
          <p:spPr bwMode="auto">
            <a:xfrm>
              <a:off x="2372" y="898"/>
              <a:ext cx="223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8" name="Freeform 48"/>
            <p:cNvSpPr/>
            <p:nvPr/>
          </p:nvSpPr>
          <p:spPr bwMode="auto">
            <a:xfrm>
              <a:off x="2635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" name="Freeform 49"/>
            <p:cNvSpPr/>
            <p:nvPr/>
          </p:nvSpPr>
          <p:spPr bwMode="auto">
            <a:xfrm>
              <a:off x="2899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0" name="Freeform 50"/>
            <p:cNvSpPr/>
            <p:nvPr/>
          </p:nvSpPr>
          <p:spPr bwMode="auto">
            <a:xfrm>
              <a:off x="3163" y="898"/>
              <a:ext cx="224" cy="845"/>
            </a:xfrm>
            <a:custGeom>
              <a:avLst/>
              <a:gdLst>
                <a:gd name="T0" fmla="*/ 123 w 123"/>
                <a:gd name="T1" fmla="*/ 464 h 464"/>
                <a:gd name="T2" fmla="*/ 123 w 123"/>
                <a:gd name="T3" fmla="*/ 11 h 464"/>
                <a:gd name="T4" fmla="*/ 111 w 123"/>
                <a:gd name="T5" fmla="*/ 0 h 464"/>
                <a:gd name="T6" fmla="*/ 11 w 123"/>
                <a:gd name="T7" fmla="*/ 0 h 464"/>
                <a:gd name="T8" fmla="*/ 0 w 123"/>
                <a:gd name="T9" fmla="*/ 11 h 464"/>
                <a:gd name="T10" fmla="*/ 0 w 123"/>
                <a:gd name="T11" fmla="*/ 464 h 464"/>
                <a:gd name="T12" fmla="*/ 123 w 123"/>
                <a:gd name="T13" fmla="*/ 4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464">
                  <a:moveTo>
                    <a:pt x="123" y="464"/>
                  </a:moveTo>
                  <a:cubicBezTo>
                    <a:pt x="123" y="11"/>
                    <a:pt x="123" y="11"/>
                    <a:pt x="123" y="11"/>
                  </a:cubicBezTo>
                  <a:cubicBezTo>
                    <a:pt x="123" y="5"/>
                    <a:pt x="118" y="0"/>
                    <a:pt x="1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464"/>
                    <a:pt x="0" y="464"/>
                    <a:pt x="0" y="464"/>
                  </a:cubicBezTo>
                  <a:lnTo>
                    <a:pt x="123" y="4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1" name="Freeform 51"/>
            <p:cNvSpPr/>
            <p:nvPr/>
          </p:nvSpPr>
          <p:spPr bwMode="auto">
            <a:xfrm>
              <a:off x="261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6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2" name="Freeform 52"/>
            <p:cNvSpPr/>
            <p:nvPr/>
          </p:nvSpPr>
          <p:spPr bwMode="auto">
            <a:xfrm>
              <a:off x="2750" y="2036"/>
              <a:ext cx="129" cy="526"/>
            </a:xfrm>
            <a:custGeom>
              <a:avLst/>
              <a:gdLst>
                <a:gd name="T0" fmla="*/ 129 w 129"/>
                <a:gd name="T1" fmla="*/ 462 h 526"/>
                <a:gd name="T2" fmla="*/ 64 w 129"/>
                <a:gd name="T3" fmla="*/ 526 h 526"/>
                <a:gd name="T4" fmla="*/ 0 w 129"/>
                <a:gd name="T5" fmla="*/ 462 h 526"/>
                <a:gd name="T6" fmla="*/ 0 w 129"/>
                <a:gd name="T7" fmla="*/ 0 h 526"/>
                <a:gd name="T8" fmla="*/ 129 w 129"/>
                <a:gd name="T9" fmla="*/ 0 h 526"/>
                <a:gd name="T10" fmla="*/ 129 w 129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526">
                  <a:moveTo>
                    <a:pt x="129" y="462"/>
                  </a:moveTo>
                  <a:lnTo>
                    <a:pt x="64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3" name="Freeform 53"/>
            <p:cNvSpPr/>
            <p:nvPr/>
          </p:nvSpPr>
          <p:spPr bwMode="auto">
            <a:xfrm>
              <a:off x="2879" y="2036"/>
              <a:ext cx="130" cy="526"/>
            </a:xfrm>
            <a:custGeom>
              <a:avLst/>
              <a:gdLst>
                <a:gd name="T0" fmla="*/ 130 w 130"/>
                <a:gd name="T1" fmla="*/ 462 h 526"/>
                <a:gd name="T2" fmla="*/ 66 w 130"/>
                <a:gd name="T3" fmla="*/ 526 h 526"/>
                <a:gd name="T4" fmla="*/ 0 w 130"/>
                <a:gd name="T5" fmla="*/ 462 h 526"/>
                <a:gd name="T6" fmla="*/ 0 w 130"/>
                <a:gd name="T7" fmla="*/ 0 h 526"/>
                <a:gd name="T8" fmla="*/ 130 w 130"/>
                <a:gd name="T9" fmla="*/ 0 h 526"/>
                <a:gd name="T10" fmla="*/ 130 w 130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526">
                  <a:moveTo>
                    <a:pt x="130" y="462"/>
                  </a:moveTo>
                  <a:lnTo>
                    <a:pt x="66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46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4" name="Freeform 54"/>
            <p:cNvSpPr/>
            <p:nvPr/>
          </p:nvSpPr>
          <p:spPr bwMode="auto">
            <a:xfrm>
              <a:off x="3009" y="2036"/>
              <a:ext cx="131" cy="526"/>
            </a:xfrm>
            <a:custGeom>
              <a:avLst/>
              <a:gdLst>
                <a:gd name="T0" fmla="*/ 131 w 131"/>
                <a:gd name="T1" fmla="*/ 462 h 526"/>
                <a:gd name="T2" fmla="*/ 65 w 131"/>
                <a:gd name="T3" fmla="*/ 526 h 526"/>
                <a:gd name="T4" fmla="*/ 0 w 131"/>
                <a:gd name="T5" fmla="*/ 462 h 526"/>
                <a:gd name="T6" fmla="*/ 0 w 131"/>
                <a:gd name="T7" fmla="*/ 0 h 526"/>
                <a:gd name="T8" fmla="*/ 131 w 131"/>
                <a:gd name="T9" fmla="*/ 0 h 526"/>
                <a:gd name="T10" fmla="*/ 131 w 131"/>
                <a:gd name="T11" fmla="*/ 462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526">
                  <a:moveTo>
                    <a:pt x="131" y="462"/>
                  </a:moveTo>
                  <a:lnTo>
                    <a:pt x="65" y="526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131" y="0"/>
                  </a:lnTo>
                  <a:lnTo>
                    <a:pt x="131" y="46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5" name="Freeform 55"/>
            <p:cNvSpPr/>
            <p:nvPr/>
          </p:nvSpPr>
          <p:spPr bwMode="auto">
            <a:xfrm>
              <a:off x="2372" y="1741"/>
              <a:ext cx="378" cy="297"/>
            </a:xfrm>
            <a:custGeom>
              <a:avLst/>
              <a:gdLst>
                <a:gd name="T0" fmla="*/ 378 w 378"/>
                <a:gd name="T1" fmla="*/ 297 h 297"/>
                <a:gd name="T2" fmla="*/ 247 w 378"/>
                <a:gd name="T3" fmla="*/ 297 h 297"/>
                <a:gd name="T4" fmla="*/ 0 w 378"/>
                <a:gd name="T5" fmla="*/ 0 h 297"/>
                <a:gd name="T6" fmla="*/ 223 w 378"/>
                <a:gd name="T7" fmla="*/ 0 h 297"/>
                <a:gd name="T8" fmla="*/ 378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378" y="297"/>
                  </a:moveTo>
                  <a:lnTo>
                    <a:pt x="247" y="297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378" y="29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6" name="Freeform 56"/>
            <p:cNvSpPr/>
            <p:nvPr/>
          </p:nvSpPr>
          <p:spPr bwMode="auto">
            <a:xfrm>
              <a:off x="2635" y="1741"/>
              <a:ext cx="244" cy="297"/>
            </a:xfrm>
            <a:custGeom>
              <a:avLst/>
              <a:gdLst>
                <a:gd name="T0" fmla="*/ 244 w 244"/>
                <a:gd name="T1" fmla="*/ 297 h 297"/>
                <a:gd name="T2" fmla="*/ 115 w 244"/>
                <a:gd name="T3" fmla="*/ 297 h 297"/>
                <a:gd name="T4" fmla="*/ 0 w 244"/>
                <a:gd name="T5" fmla="*/ 0 h 297"/>
                <a:gd name="T6" fmla="*/ 224 w 244"/>
                <a:gd name="T7" fmla="*/ 0 h 297"/>
                <a:gd name="T8" fmla="*/ 244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244" y="297"/>
                  </a:moveTo>
                  <a:lnTo>
                    <a:pt x="115" y="297"/>
                  </a:lnTo>
                  <a:lnTo>
                    <a:pt x="0" y="0"/>
                  </a:lnTo>
                  <a:lnTo>
                    <a:pt x="224" y="0"/>
                  </a:lnTo>
                  <a:lnTo>
                    <a:pt x="244" y="29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7" name="Freeform 57"/>
            <p:cNvSpPr/>
            <p:nvPr/>
          </p:nvSpPr>
          <p:spPr bwMode="auto">
            <a:xfrm>
              <a:off x="2879" y="1741"/>
              <a:ext cx="244" cy="297"/>
            </a:xfrm>
            <a:custGeom>
              <a:avLst/>
              <a:gdLst>
                <a:gd name="T0" fmla="*/ 130 w 244"/>
                <a:gd name="T1" fmla="*/ 297 h 297"/>
                <a:gd name="T2" fmla="*/ 0 w 244"/>
                <a:gd name="T3" fmla="*/ 297 h 297"/>
                <a:gd name="T4" fmla="*/ 20 w 244"/>
                <a:gd name="T5" fmla="*/ 0 h 297"/>
                <a:gd name="T6" fmla="*/ 244 w 244"/>
                <a:gd name="T7" fmla="*/ 0 h 297"/>
                <a:gd name="T8" fmla="*/ 130 w 244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297">
                  <a:moveTo>
                    <a:pt x="130" y="297"/>
                  </a:moveTo>
                  <a:lnTo>
                    <a:pt x="0" y="297"/>
                  </a:lnTo>
                  <a:lnTo>
                    <a:pt x="20" y="0"/>
                  </a:lnTo>
                  <a:lnTo>
                    <a:pt x="244" y="0"/>
                  </a:lnTo>
                  <a:lnTo>
                    <a:pt x="130" y="29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8" name="Freeform 58"/>
            <p:cNvSpPr/>
            <p:nvPr/>
          </p:nvSpPr>
          <p:spPr bwMode="auto">
            <a:xfrm>
              <a:off x="3009" y="1741"/>
              <a:ext cx="378" cy="297"/>
            </a:xfrm>
            <a:custGeom>
              <a:avLst/>
              <a:gdLst>
                <a:gd name="T0" fmla="*/ 131 w 378"/>
                <a:gd name="T1" fmla="*/ 297 h 297"/>
                <a:gd name="T2" fmla="*/ 0 w 378"/>
                <a:gd name="T3" fmla="*/ 297 h 297"/>
                <a:gd name="T4" fmla="*/ 154 w 378"/>
                <a:gd name="T5" fmla="*/ 0 h 297"/>
                <a:gd name="T6" fmla="*/ 378 w 378"/>
                <a:gd name="T7" fmla="*/ 0 h 297"/>
                <a:gd name="T8" fmla="*/ 131 w 378"/>
                <a:gd name="T9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" h="297">
                  <a:moveTo>
                    <a:pt x="131" y="297"/>
                  </a:moveTo>
                  <a:lnTo>
                    <a:pt x="0" y="297"/>
                  </a:lnTo>
                  <a:lnTo>
                    <a:pt x="154" y="0"/>
                  </a:lnTo>
                  <a:lnTo>
                    <a:pt x="378" y="0"/>
                  </a:lnTo>
                  <a:lnTo>
                    <a:pt x="131" y="29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" name="Freeform 59"/>
            <p:cNvSpPr/>
            <p:nvPr/>
          </p:nvSpPr>
          <p:spPr bwMode="auto">
            <a:xfrm>
              <a:off x="2619" y="2498"/>
              <a:ext cx="521" cy="321"/>
            </a:xfrm>
            <a:custGeom>
              <a:avLst/>
              <a:gdLst>
                <a:gd name="T0" fmla="*/ 521 w 521"/>
                <a:gd name="T1" fmla="*/ 0 h 321"/>
                <a:gd name="T2" fmla="*/ 0 w 521"/>
                <a:gd name="T3" fmla="*/ 0 h 321"/>
                <a:gd name="T4" fmla="*/ 191 w 521"/>
                <a:gd name="T5" fmla="*/ 321 h 321"/>
                <a:gd name="T6" fmla="*/ 330 w 521"/>
                <a:gd name="T7" fmla="*/ 321 h 321"/>
                <a:gd name="T8" fmla="*/ 521 w 521"/>
                <a:gd name="T9" fmla="*/ 0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1" h="321">
                  <a:moveTo>
                    <a:pt x="521" y="0"/>
                  </a:moveTo>
                  <a:lnTo>
                    <a:pt x="0" y="0"/>
                  </a:lnTo>
                  <a:lnTo>
                    <a:pt x="191" y="321"/>
                  </a:lnTo>
                  <a:lnTo>
                    <a:pt x="330" y="32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" name="Freeform 60"/>
            <p:cNvSpPr/>
            <p:nvPr/>
          </p:nvSpPr>
          <p:spPr bwMode="auto">
            <a:xfrm>
              <a:off x="2810" y="2819"/>
              <a:ext cx="139" cy="116"/>
            </a:xfrm>
            <a:custGeom>
              <a:avLst/>
              <a:gdLst>
                <a:gd name="T0" fmla="*/ 139 w 139"/>
                <a:gd name="T1" fmla="*/ 0 h 116"/>
                <a:gd name="T2" fmla="*/ 0 w 139"/>
                <a:gd name="T3" fmla="*/ 0 h 116"/>
                <a:gd name="T4" fmla="*/ 69 w 139"/>
                <a:gd name="T5" fmla="*/ 116 h 116"/>
                <a:gd name="T6" fmla="*/ 139 w 139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9" h="116">
                  <a:moveTo>
                    <a:pt x="139" y="0"/>
                  </a:moveTo>
                  <a:lnTo>
                    <a:pt x="0" y="0"/>
                  </a:lnTo>
                  <a:lnTo>
                    <a:pt x="69" y="116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31" name="原创设计师QQ598969553          _10"/>
          <p:cNvSpPr>
            <a:spLocks noChangeShapeType="1"/>
          </p:cNvSpPr>
          <p:nvPr/>
        </p:nvSpPr>
        <p:spPr bwMode="auto">
          <a:xfrm>
            <a:off x="2331086" y="1582502"/>
            <a:ext cx="156503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32" name="原创设计师QQ598969553          _11"/>
          <p:cNvSpPr>
            <a:spLocks noChangeShapeType="1"/>
          </p:cNvSpPr>
          <p:nvPr/>
        </p:nvSpPr>
        <p:spPr bwMode="auto">
          <a:xfrm>
            <a:off x="5169472" y="1582502"/>
            <a:ext cx="1565033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33" name="原创设计师QQ598969553          _12"/>
          <p:cNvSpPr>
            <a:spLocks noChangeShapeType="1"/>
          </p:cNvSpPr>
          <p:nvPr/>
        </p:nvSpPr>
        <p:spPr bwMode="auto">
          <a:xfrm>
            <a:off x="4746066" y="2252316"/>
            <a:ext cx="166226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34" name="原创设计师QQ598969553          _13"/>
          <p:cNvSpPr>
            <a:spLocks noChangeShapeType="1"/>
          </p:cNvSpPr>
          <p:nvPr/>
        </p:nvSpPr>
        <p:spPr bwMode="auto">
          <a:xfrm>
            <a:off x="2643174" y="2428874"/>
            <a:ext cx="166226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pic>
        <p:nvPicPr>
          <p:cNvPr id="37" name="Picture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2" y="12164748"/>
            <a:ext cx="1482576" cy="38327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85786" y="2000246"/>
            <a:ext cx="185738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化学品储存与使用安全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原创设计师QQ598969553          _13"/>
          <p:cNvSpPr>
            <a:spLocks noChangeShapeType="1"/>
          </p:cNvSpPr>
          <p:nvPr/>
        </p:nvSpPr>
        <p:spPr bwMode="auto">
          <a:xfrm>
            <a:off x="2714612" y="3214692"/>
            <a:ext cx="166226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41" name="TextBox 40"/>
          <p:cNvSpPr txBox="1"/>
          <p:nvPr/>
        </p:nvSpPr>
        <p:spPr>
          <a:xfrm>
            <a:off x="785786" y="3071816"/>
            <a:ext cx="185738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特种设备使用安全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15008" y="1038515"/>
            <a:ext cx="18573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废弃物处置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7884" y="1857370"/>
            <a:ext cx="221457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仪器、设备使用操作安全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43636" y="2928940"/>
            <a:ext cx="18573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个人防护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原创设计师QQ598969553          _12"/>
          <p:cNvSpPr>
            <a:spLocks noChangeShapeType="1"/>
          </p:cNvSpPr>
          <p:nvPr/>
        </p:nvSpPr>
        <p:spPr bwMode="auto">
          <a:xfrm>
            <a:off x="4714876" y="3143254"/>
            <a:ext cx="166226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48" name="TextBox 47"/>
          <p:cNvSpPr txBox="1"/>
          <p:nvPr/>
        </p:nvSpPr>
        <p:spPr>
          <a:xfrm>
            <a:off x="785786" y="4071948"/>
            <a:ext cx="1857388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危险源识别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原创设计师QQ598969553          _13"/>
          <p:cNvSpPr>
            <a:spLocks noChangeShapeType="1"/>
          </p:cNvSpPr>
          <p:nvPr/>
        </p:nvSpPr>
        <p:spPr bwMode="auto">
          <a:xfrm>
            <a:off x="2571736" y="4214824"/>
            <a:ext cx="166226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50" name="原创设计师QQ598969553          _12"/>
          <p:cNvSpPr>
            <a:spLocks noChangeShapeType="1"/>
          </p:cNvSpPr>
          <p:nvPr/>
        </p:nvSpPr>
        <p:spPr bwMode="auto">
          <a:xfrm>
            <a:off x="4786314" y="3714758"/>
            <a:ext cx="1662260" cy="0"/>
          </a:xfrm>
          <a:prstGeom prst="line">
            <a:avLst/>
          </a:prstGeom>
          <a:noFill/>
          <a:ln w="6350">
            <a:solidFill>
              <a:schemeClr val="bg1">
                <a:lumMod val="50000"/>
              </a:schemeClr>
            </a:solidFill>
            <a:round/>
            <a:head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/>
          <a:p>
            <a:endParaRPr lang="zh-CN" altLang="en-US" sz="2400"/>
          </a:p>
        </p:txBody>
      </p:sp>
      <p:sp>
        <p:nvSpPr>
          <p:cNvPr id="51" name="TextBox 50"/>
          <p:cNvSpPr txBox="1"/>
          <p:nvPr/>
        </p:nvSpPr>
        <p:spPr>
          <a:xfrm>
            <a:off x="6286512" y="3429006"/>
            <a:ext cx="1857388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事故应急处理与急救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572000" y="450057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需要系统学习！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8596" y="1000114"/>
            <a:ext cx="250033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用水、用电安全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2"/>
          <p:cNvSpPr txBox="1"/>
          <p:nvPr/>
        </p:nvSpPr>
        <p:spPr>
          <a:xfrm>
            <a:off x="1331640" y="0"/>
            <a:ext cx="707236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sz="3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安全隐患的要素（人机料法环）</a:t>
            </a:r>
            <a:endParaRPr lang="zh-CN" altLang="en-US" sz="3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200000"/>
              </a:lnSpc>
            </a:pP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的不安全行为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（最主要的原因）</a:t>
            </a:r>
          </a:p>
          <a:p>
            <a:pPr fontAlgn="auto">
              <a:lnSpc>
                <a:spcPct val="20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的不安全状态</a:t>
            </a:r>
          </a:p>
          <a:p>
            <a:pPr fontAlgn="auto">
              <a:lnSpc>
                <a:spcPct val="20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 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存在的缺陷</a:t>
            </a:r>
          </a:p>
        </p:txBody>
      </p:sp>
    </p:spTree>
    <p:extLst>
      <p:ext uri="{BB962C8B-B14F-4D97-AF65-F5344CB8AC3E}">
        <p14:creationId xmlns:p14="http://schemas.microsoft.com/office/powerpoint/2010/main" val="41784738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ibenben\Desktop\kl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3205" b="3205"/>
          <a:stretch>
            <a:fillRect/>
          </a:stretch>
        </p:blipFill>
        <p:spPr bwMode="auto">
          <a:xfrm rot="16200000">
            <a:off x="2426821" y="-3355564"/>
            <a:ext cx="6547714" cy="125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原创设计师QQ598969553          _1"/>
          <p:cNvSpPr txBox="1"/>
          <p:nvPr/>
        </p:nvSpPr>
        <p:spPr>
          <a:xfrm>
            <a:off x="901342" y="1820312"/>
            <a:ext cx="1467092" cy="7001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41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</a:p>
        </p:txBody>
      </p:sp>
      <p:sp>
        <p:nvSpPr>
          <p:cNvPr id="48" name="原创设计师QQ598969553          _2"/>
          <p:cNvSpPr txBox="1"/>
          <p:nvPr/>
        </p:nvSpPr>
        <p:spPr>
          <a:xfrm>
            <a:off x="2589456" y="1098352"/>
            <a:ext cx="600164" cy="2318166"/>
          </a:xfrm>
          <a:prstGeom prst="rect">
            <a:avLst/>
          </a:prstGeom>
          <a:noFill/>
        </p:spPr>
        <p:txBody>
          <a:bodyPr vert="eaVert" wrap="square" lIns="68580" tIns="34290" rIns="68580" bIns="34290" rtlCol="0">
            <a:spAutoFit/>
          </a:bodyPr>
          <a:lstStyle/>
          <a:p>
            <a:pPr algn="dist"/>
            <a:r>
              <a:rPr lang="en-US" altLang="zh-CN" sz="3000" b="1" dirty="0"/>
              <a:t>CONTENTS</a:t>
            </a:r>
            <a:endParaRPr lang="zh-CN" altLang="en-US" sz="3000" b="1" dirty="0"/>
          </a:p>
        </p:txBody>
      </p:sp>
      <p:cxnSp>
        <p:nvCxnSpPr>
          <p:cNvPr id="49" name="原创设计师QQ598969553          _3"/>
          <p:cNvCxnSpPr/>
          <p:nvPr/>
        </p:nvCxnSpPr>
        <p:spPr>
          <a:xfrm>
            <a:off x="3929058" y="1428742"/>
            <a:ext cx="6143668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原创设计师QQ598969553          _4"/>
          <p:cNvCxnSpPr/>
          <p:nvPr/>
        </p:nvCxnSpPr>
        <p:spPr>
          <a:xfrm>
            <a:off x="3975063" y="2214560"/>
            <a:ext cx="6097663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原创设计师QQ598969553          _5"/>
          <p:cNvCxnSpPr/>
          <p:nvPr/>
        </p:nvCxnSpPr>
        <p:spPr>
          <a:xfrm>
            <a:off x="3929058" y="2998790"/>
            <a:ext cx="6143668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/>
        </p:nvGrpSpPr>
        <p:grpSpPr>
          <a:xfrm>
            <a:off x="3143240" y="861564"/>
            <a:ext cx="6157287" cy="567178"/>
            <a:chOff x="3894159" y="963619"/>
            <a:chExt cx="3792536" cy="567178"/>
          </a:xfrm>
        </p:grpSpPr>
        <p:sp>
          <p:nvSpPr>
            <p:cNvPr id="53" name="原创设计师QQ598969553          _7"/>
            <p:cNvSpPr txBox="1"/>
            <p:nvPr/>
          </p:nvSpPr>
          <p:spPr>
            <a:xfrm>
              <a:off x="3894159" y="969105"/>
              <a:ext cx="800937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3200" b="1" i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原创设计师QQ598969553          _11"/>
            <p:cNvSpPr txBox="1"/>
            <p:nvPr/>
          </p:nvSpPr>
          <p:spPr>
            <a:xfrm>
              <a:off x="4419697" y="963619"/>
              <a:ext cx="3266998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为什么要重视实验室安全？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43240" y="1643056"/>
            <a:ext cx="5753318" cy="571504"/>
            <a:chOff x="3894159" y="959293"/>
            <a:chExt cx="3895864" cy="571504"/>
          </a:xfrm>
        </p:grpSpPr>
        <p:sp>
          <p:nvSpPr>
            <p:cNvPr id="22" name="原创设计师QQ598969553          _7"/>
            <p:cNvSpPr txBox="1"/>
            <p:nvPr/>
          </p:nvSpPr>
          <p:spPr>
            <a:xfrm>
              <a:off x="3894159" y="969105"/>
              <a:ext cx="800937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原创设计师QQ598969553          _11"/>
            <p:cNvSpPr txBox="1"/>
            <p:nvPr/>
          </p:nvSpPr>
          <p:spPr>
            <a:xfrm>
              <a:off x="4523025" y="959293"/>
              <a:ext cx="3266998" cy="561692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实验室安全是什么？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22793" y="2357436"/>
            <a:ext cx="5806925" cy="565781"/>
            <a:chOff x="3894159" y="963619"/>
            <a:chExt cx="3888952" cy="758966"/>
          </a:xfrm>
        </p:grpSpPr>
        <p:sp>
          <p:nvSpPr>
            <p:cNvPr id="25" name="原创设计师QQ598969553          _7"/>
            <p:cNvSpPr txBox="1"/>
            <p:nvPr/>
          </p:nvSpPr>
          <p:spPr>
            <a:xfrm>
              <a:off x="3894159" y="969104"/>
              <a:ext cx="800937" cy="7534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原创设计师QQ598969553          _11"/>
            <p:cNvSpPr txBox="1"/>
            <p:nvPr/>
          </p:nvSpPr>
          <p:spPr>
            <a:xfrm>
              <a:off x="4516114" y="963619"/>
              <a:ext cx="3266997" cy="7534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实验室安全怎么做？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122793" y="3071816"/>
            <a:ext cx="6449867" cy="1054135"/>
            <a:chOff x="3894159" y="963619"/>
            <a:chExt cx="3888952" cy="1414068"/>
          </a:xfrm>
        </p:grpSpPr>
        <p:sp>
          <p:nvSpPr>
            <p:cNvPr id="18" name="原创设计师QQ598969553          _7"/>
            <p:cNvSpPr txBox="1"/>
            <p:nvPr/>
          </p:nvSpPr>
          <p:spPr>
            <a:xfrm>
              <a:off x="3894159" y="969104"/>
              <a:ext cx="800937" cy="753481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en-US" altLang="zh-CN" sz="3200" b="1" i="1" dirty="0" smtClean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3200" b="1" i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原创设计师QQ598969553          _11"/>
            <p:cNvSpPr txBox="1"/>
            <p:nvPr/>
          </p:nvSpPr>
          <p:spPr>
            <a:xfrm>
              <a:off x="4516114" y="963619"/>
              <a:ext cx="3266997" cy="141406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2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实验室安全（学校）怎么做？</a:t>
              </a:r>
              <a:endPara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    _1"/>
          <p:cNvSpPr>
            <a:spLocks noGrp="1"/>
          </p:cNvSpPr>
          <p:nvPr>
            <p:ph type="body" sz="quarter" idx="13"/>
          </p:nvPr>
        </p:nvSpPr>
        <p:spPr>
          <a:xfrm>
            <a:off x="357158" y="176198"/>
            <a:ext cx="5915025" cy="323850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实验室“四不”原则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2" y="12164748"/>
            <a:ext cx="1482576" cy="383271"/>
          </a:xfrm>
          <a:prstGeom prst="rect">
            <a:avLst/>
          </a:prstGeom>
        </p:spPr>
      </p:pic>
      <p:sp>
        <p:nvSpPr>
          <p:cNvPr id="59" name="Oval 12"/>
          <p:cNvSpPr/>
          <p:nvPr/>
        </p:nvSpPr>
        <p:spPr>
          <a:xfrm>
            <a:off x="1253781" y="1136150"/>
            <a:ext cx="499892" cy="499892"/>
          </a:xfrm>
          <a:prstGeom prst="ellipse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IN" sz="1500" kern="0" dirty="0">
              <a:solidFill>
                <a:prstClr val="white"/>
              </a:solidFill>
              <a:latin typeface="FontAwesome" pitchFamily="50" charset="0"/>
            </a:endParaRPr>
          </a:p>
        </p:txBody>
      </p:sp>
      <p:sp>
        <p:nvSpPr>
          <p:cNvPr id="60" name="Oval 13"/>
          <p:cNvSpPr/>
          <p:nvPr/>
        </p:nvSpPr>
        <p:spPr>
          <a:xfrm>
            <a:off x="3214678" y="1127799"/>
            <a:ext cx="499892" cy="499892"/>
          </a:xfrm>
          <a:prstGeom prst="ellipse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IN" sz="1800" kern="0" dirty="0">
              <a:solidFill>
                <a:prstClr val="white"/>
              </a:solidFill>
              <a:latin typeface="FontAwesome" pitchFamily="50" charset="0"/>
            </a:endParaRPr>
          </a:p>
        </p:txBody>
      </p:sp>
      <p:sp>
        <p:nvSpPr>
          <p:cNvPr id="61" name="Oval 14"/>
          <p:cNvSpPr/>
          <p:nvPr/>
        </p:nvSpPr>
        <p:spPr>
          <a:xfrm>
            <a:off x="4991459" y="1127798"/>
            <a:ext cx="499892" cy="499892"/>
          </a:xfrm>
          <a:prstGeom prst="ellipse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IN" sz="1800" b="1" kern="0" dirty="0">
              <a:solidFill>
                <a:prstClr val="white"/>
              </a:solidFill>
              <a:latin typeface="FontAwesome" pitchFamily="50" charset="0"/>
            </a:endParaRPr>
          </a:p>
        </p:txBody>
      </p:sp>
      <p:sp>
        <p:nvSpPr>
          <p:cNvPr id="62" name="Oval 15"/>
          <p:cNvSpPr/>
          <p:nvPr/>
        </p:nvSpPr>
        <p:spPr>
          <a:xfrm>
            <a:off x="6929717" y="1169723"/>
            <a:ext cx="499892" cy="499892"/>
          </a:xfrm>
          <a:prstGeom prst="ellipse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80" tIns="34290" rIns="68580" bIns="34290" rtlCol="0" anchor="ctr"/>
          <a:lstStyle/>
          <a:p>
            <a:pPr algn="ctr">
              <a:defRPr/>
            </a:pPr>
            <a:endParaRPr lang="en-IN" kern="0" dirty="0">
              <a:solidFill>
                <a:prstClr val="white"/>
              </a:solidFill>
              <a:latin typeface="FontAwesome" pitchFamily="50" charset="0"/>
            </a:endParaRPr>
          </a:p>
          <a:p>
            <a:pPr algn="ctr">
              <a:defRPr/>
            </a:pPr>
            <a:endParaRPr lang="en-IN" b="1" kern="0" dirty="0">
              <a:solidFill>
                <a:prstClr val="white"/>
              </a:solidFill>
              <a:latin typeface="FontAwesome" pitchFamily="50" charset="0"/>
            </a:endParaRPr>
          </a:p>
        </p:txBody>
      </p:sp>
      <p:sp>
        <p:nvSpPr>
          <p:cNvPr id="82" name="umbrella_128839"/>
          <p:cNvSpPr>
            <a:spLocks noChangeAspect="1"/>
          </p:cNvSpPr>
          <p:nvPr/>
        </p:nvSpPr>
        <p:spPr bwMode="auto">
          <a:xfrm>
            <a:off x="5154663" y="1248925"/>
            <a:ext cx="167480" cy="218156"/>
          </a:xfrm>
          <a:custGeom>
            <a:avLst/>
            <a:gdLst>
              <a:gd name="connsiteX0" fmla="*/ 212974 w 466437"/>
              <a:gd name="connsiteY0" fmla="*/ 388180 h 607568"/>
              <a:gd name="connsiteX1" fmla="*/ 233258 w 466437"/>
              <a:gd name="connsiteY1" fmla="*/ 394931 h 607568"/>
              <a:gd name="connsiteX2" fmla="*/ 253541 w 466437"/>
              <a:gd name="connsiteY2" fmla="*/ 388180 h 607568"/>
              <a:gd name="connsiteX3" fmla="*/ 253541 w 466437"/>
              <a:gd name="connsiteY3" fmla="*/ 543286 h 607568"/>
              <a:gd name="connsiteX4" fmla="*/ 189156 w 466437"/>
              <a:gd name="connsiteY4" fmla="*/ 607568 h 607568"/>
              <a:gd name="connsiteX5" fmla="*/ 124618 w 466437"/>
              <a:gd name="connsiteY5" fmla="*/ 543286 h 607568"/>
              <a:gd name="connsiteX6" fmla="*/ 144901 w 466437"/>
              <a:gd name="connsiteY6" fmla="*/ 523035 h 607568"/>
              <a:gd name="connsiteX7" fmla="*/ 165185 w 466437"/>
              <a:gd name="connsiteY7" fmla="*/ 543286 h 607568"/>
              <a:gd name="connsiteX8" fmla="*/ 189156 w 466437"/>
              <a:gd name="connsiteY8" fmla="*/ 567066 h 607568"/>
              <a:gd name="connsiteX9" fmla="*/ 212974 w 466437"/>
              <a:gd name="connsiteY9" fmla="*/ 543286 h 607568"/>
              <a:gd name="connsiteX10" fmla="*/ 233218 w 466437"/>
              <a:gd name="connsiteY10" fmla="*/ 52007 h 607568"/>
              <a:gd name="connsiteX11" fmla="*/ 466437 w 466437"/>
              <a:gd name="connsiteY11" fmla="*/ 284898 h 607568"/>
              <a:gd name="connsiteX12" fmla="*/ 466437 w 466437"/>
              <a:gd name="connsiteY12" fmla="*/ 360533 h 607568"/>
              <a:gd name="connsiteX13" fmla="*/ 460445 w 466437"/>
              <a:gd name="connsiteY13" fmla="*/ 366517 h 607568"/>
              <a:gd name="connsiteX14" fmla="*/ 454300 w 466437"/>
              <a:gd name="connsiteY14" fmla="*/ 360533 h 607568"/>
              <a:gd name="connsiteX15" fmla="*/ 403600 w 466437"/>
              <a:gd name="connsiteY15" fmla="*/ 309905 h 607568"/>
              <a:gd name="connsiteX16" fmla="*/ 352900 w 466437"/>
              <a:gd name="connsiteY16" fmla="*/ 360533 h 607568"/>
              <a:gd name="connsiteX17" fmla="*/ 346755 w 466437"/>
              <a:gd name="connsiteY17" fmla="*/ 366517 h 607568"/>
              <a:gd name="connsiteX18" fmla="*/ 340763 w 466437"/>
              <a:gd name="connsiteY18" fmla="*/ 360533 h 607568"/>
              <a:gd name="connsiteX19" fmla="*/ 290064 w 466437"/>
              <a:gd name="connsiteY19" fmla="*/ 309905 h 607568"/>
              <a:gd name="connsiteX20" fmla="*/ 239364 w 466437"/>
              <a:gd name="connsiteY20" fmla="*/ 360533 h 607568"/>
              <a:gd name="connsiteX21" fmla="*/ 233218 w 466437"/>
              <a:gd name="connsiteY21" fmla="*/ 366517 h 607568"/>
              <a:gd name="connsiteX22" fmla="*/ 227073 w 466437"/>
              <a:gd name="connsiteY22" fmla="*/ 360533 h 607568"/>
              <a:gd name="connsiteX23" fmla="*/ 176373 w 466437"/>
              <a:gd name="connsiteY23" fmla="*/ 309905 h 607568"/>
              <a:gd name="connsiteX24" fmla="*/ 125674 w 466437"/>
              <a:gd name="connsiteY24" fmla="*/ 360533 h 607568"/>
              <a:gd name="connsiteX25" fmla="*/ 119682 w 466437"/>
              <a:gd name="connsiteY25" fmla="*/ 366517 h 607568"/>
              <a:gd name="connsiteX26" fmla="*/ 113537 w 466437"/>
              <a:gd name="connsiteY26" fmla="*/ 360533 h 607568"/>
              <a:gd name="connsiteX27" fmla="*/ 62837 w 466437"/>
              <a:gd name="connsiteY27" fmla="*/ 309905 h 607568"/>
              <a:gd name="connsiteX28" fmla="*/ 12137 w 466437"/>
              <a:gd name="connsiteY28" fmla="*/ 360533 h 607568"/>
              <a:gd name="connsiteX29" fmla="*/ 5992 w 466437"/>
              <a:gd name="connsiteY29" fmla="*/ 366517 h 607568"/>
              <a:gd name="connsiteX30" fmla="*/ 0 w 466437"/>
              <a:gd name="connsiteY30" fmla="*/ 360533 h 607568"/>
              <a:gd name="connsiteX31" fmla="*/ 0 w 466437"/>
              <a:gd name="connsiteY31" fmla="*/ 284898 h 607568"/>
              <a:gd name="connsiteX32" fmla="*/ 233218 w 466437"/>
              <a:gd name="connsiteY32" fmla="*/ 52007 h 607568"/>
              <a:gd name="connsiteX33" fmla="*/ 233254 w 466437"/>
              <a:gd name="connsiteY33" fmla="*/ 0 h 607568"/>
              <a:gd name="connsiteX34" fmla="*/ 253541 w 466437"/>
              <a:gd name="connsiteY34" fmla="*/ 20270 h 607568"/>
              <a:gd name="connsiteX35" fmla="*/ 253541 w 466437"/>
              <a:gd name="connsiteY35" fmla="*/ 24416 h 607568"/>
              <a:gd name="connsiteX36" fmla="*/ 233254 w 466437"/>
              <a:gd name="connsiteY36" fmla="*/ 23648 h 607568"/>
              <a:gd name="connsiteX37" fmla="*/ 212966 w 466437"/>
              <a:gd name="connsiteY37" fmla="*/ 24416 h 607568"/>
              <a:gd name="connsiteX38" fmla="*/ 212966 w 466437"/>
              <a:gd name="connsiteY38" fmla="*/ 20270 h 607568"/>
              <a:gd name="connsiteX39" fmla="*/ 233254 w 466437"/>
              <a:gd name="connsiteY39" fmla="*/ 0 h 607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66437" h="607568">
                <a:moveTo>
                  <a:pt x="212974" y="388180"/>
                </a:moveTo>
                <a:cubicBezTo>
                  <a:pt x="218660" y="392323"/>
                  <a:pt x="225728" y="394931"/>
                  <a:pt x="233258" y="394931"/>
                </a:cubicBezTo>
                <a:cubicBezTo>
                  <a:pt x="240787" y="394931"/>
                  <a:pt x="247855" y="392323"/>
                  <a:pt x="253541" y="388180"/>
                </a:cubicBezTo>
                <a:lnTo>
                  <a:pt x="253541" y="543286"/>
                </a:lnTo>
                <a:cubicBezTo>
                  <a:pt x="253541" y="578726"/>
                  <a:pt x="224652" y="607568"/>
                  <a:pt x="189156" y="607568"/>
                </a:cubicBezTo>
                <a:cubicBezTo>
                  <a:pt x="153507" y="607568"/>
                  <a:pt x="124618" y="578726"/>
                  <a:pt x="124618" y="543286"/>
                </a:cubicBezTo>
                <a:cubicBezTo>
                  <a:pt x="124618" y="532086"/>
                  <a:pt x="133684" y="523035"/>
                  <a:pt x="144901" y="523035"/>
                </a:cubicBezTo>
                <a:cubicBezTo>
                  <a:pt x="156119" y="523035"/>
                  <a:pt x="165185" y="532086"/>
                  <a:pt x="165185" y="543286"/>
                </a:cubicBezTo>
                <a:cubicBezTo>
                  <a:pt x="165185" y="556480"/>
                  <a:pt x="175941" y="567066"/>
                  <a:pt x="189156" y="567066"/>
                </a:cubicBezTo>
                <a:cubicBezTo>
                  <a:pt x="202218" y="567066"/>
                  <a:pt x="212974" y="556480"/>
                  <a:pt x="212974" y="543286"/>
                </a:cubicBezTo>
                <a:close/>
                <a:moveTo>
                  <a:pt x="233218" y="52007"/>
                </a:moveTo>
                <a:cubicBezTo>
                  <a:pt x="361811" y="52007"/>
                  <a:pt x="466437" y="156485"/>
                  <a:pt x="466437" y="284898"/>
                </a:cubicBezTo>
                <a:lnTo>
                  <a:pt x="466437" y="360533"/>
                </a:lnTo>
                <a:cubicBezTo>
                  <a:pt x="466437" y="363755"/>
                  <a:pt x="463672" y="366517"/>
                  <a:pt x="460445" y="366517"/>
                </a:cubicBezTo>
                <a:cubicBezTo>
                  <a:pt x="457065" y="366517"/>
                  <a:pt x="454300" y="363755"/>
                  <a:pt x="454300" y="360533"/>
                </a:cubicBezTo>
                <a:cubicBezTo>
                  <a:pt x="454300" y="332611"/>
                  <a:pt x="431562" y="309905"/>
                  <a:pt x="403600" y="309905"/>
                </a:cubicBezTo>
                <a:cubicBezTo>
                  <a:pt x="375638" y="309905"/>
                  <a:pt x="352900" y="332611"/>
                  <a:pt x="352900" y="360533"/>
                </a:cubicBezTo>
                <a:cubicBezTo>
                  <a:pt x="352900" y="363755"/>
                  <a:pt x="350135" y="366517"/>
                  <a:pt x="346755" y="366517"/>
                </a:cubicBezTo>
                <a:cubicBezTo>
                  <a:pt x="343375" y="366517"/>
                  <a:pt x="340763" y="363755"/>
                  <a:pt x="340763" y="360533"/>
                </a:cubicBezTo>
                <a:cubicBezTo>
                  <a:pt x="340763" y="332611"/>
                  <a:pt x="318025" y="309905"/>
                  <a:pt x="290064" y="309905"/>
                </a:cubicBezTo>
                <a:cubicBezTo>
                  <a:pt x="262102" y="309905"/>
                  <a:pt x="239364" y="332611"/>
                  <a:pt x="239364" y="360533"/>
                </a:cubicBezTo>
                <a:cubicBezTo>
                  <a:pt x="239364" y="363755"/>
                  <a:pt x="236598" y="366517"/>
                  <a:pt x="233218" y="366517"/>
                </a:cubicBezTo>
                <a:cubicBezTo>
                  <a:pt x="229839" y="366517"/>
                  <a:pt x="227073" y="363755"/>
                  <a:pt x="227073" y="360533"/>
                </a:cubicBezTo>
                <a:cubicBezTo>
                  <a:pt x="227073" y="332611"/>
                  <a:pt x="204335" y="309905"/>
                  <a:pt x="176373" y="309905"/>
                </a:cubicBezTo>
                <a:cubicBezTo>
                  <a:pt x="148412" y="309905"/>
                  <a:pt x="125674" y="332611"/>
                  <a:pt x="125674" y="360533"/>
                </a:cubicBezTo>
                <a:cubicBezTo>
                  <a:pt x="125674" y="363755"/>
                  <a:pt x="123062" y="366517"/>
                  <a:pt x="119682" y="366517"/>
                </a:cubicBezTo>
                <a:cubicBezTo>
                  <a:pt x="116302" y="366517"/>
                  <a:pt x="113537" y="363755"/>
                  <a:pt x="113537" y="360533"/>
                </a:cubicBezTo>
                <a:cubicBezTo>
                  <a:pt x="113537" y="332611"/>
                  <a:pt x="90799" y="309905"/>
                  <a:pt x="62837" y="309905"/>
                </a:cubicBezTo>
                <a:cubicBezTo>
                  <a:pt x="34875" y="309905"/>
                  <a:pt x="12137" y="332611"/>
                  <a:pt x="12137" y="360533"/>
                </a:cubicBezTo>
                <a:cubicBezTo>
                  <a:pt x="12137" y="363755"/>
                  <a:pt x="9372" y="366517"/>
                  <a:pt x="5992" y="366517"/>
                </a:cubicBezTo>
                <a:cubicBezTo>
                  <a:pt x="2765" y="366517"/>
                  <a:pt x="0" y="363755"/>
                  <a:pt x="0" y="360533"/>
                </a:cubicBezTo>
                <a:lnTo>
                  <a:pt x="0" y="284898"/>
                </a:lnTo>
                <a:cubicBezTo>
                  <a:pt x="0" y="156485"/>
                  <a:pt x="104626" y="52007"/>
                  <a:pt x="233218" y="52007"/>
                </a:cubicBezTo>
                <a:close/>
                <a:moveTo>
                  <a:pt x="233254" y="0"/>
                </a:moveTo>
                <a:cubicBezTo>
                  <a:pt x="244473" y="0"/>
                  <a:pt x="253541" y="9060"/>
                  <a:pt x="253541" y="20270"/>
                </a:cubicBezTo>
                <a:lnTo>
                  <a:pt x="253541" y="24416"/>
                </a:lnTo>
                <a:cubicBezTo>
                  <a:pt x="246778" y="23955"/>
                  <a:pt x="240016" y="23648"/>
                  <a:pt x="233254" y="23648"/>
                </a:cubicBezTo>
                <a:cubicBezTo>
                  <a:pt x="226491" y="23648"/>
                  <a:pt x="219728" y="23955"/>
                  <a:pt x="212966" y="24416"/>
                </a:cubicBezTo>
                <a:lnTo>
                  <a:pt x="212966" y="20270"/>
                </a:lnTo>
                <a:cubicBezTo>
                  <a:pt x="212966" y="9060"/>
                  <a:pt x="222034" y="0"/>
                  <a:pt x="2332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3" name="wrench_359663"/>
          <p:cNvSpPr>
            <a:spLocks noChangeAspect="1"/>
          </p:cNvSpPr>
          <p:nvPr/>
        </p:nvSpPr>
        <p:spPr bwMode="auto">
          <a:xfrm>
            <a:off x="7102122" y="1310756"/>
            <a:ext cx="218156" cy="217826"/>
          </a:xfrm>
          <a:custGeom>
            <a:avLst/>
            <a:gdLst>
              <a:gd name="T0" fmla="*/ 6311 w 6827"/>
              <a:gd name="T1" fmla="*/ 1462 h 6827"/>
              <a:gd name="T2" fmla="*/ 5365 w 6827"/>
              <a:gd name="T3" fmla="*/ 2407 h 6827"/>
              <a:gd name="T4" fmla="*/ 4419 w 6827"/>
              <a:gd name="T5" fmla="*/ 1462 h 6827"/>
              <a:gd name="T6" fmla="*/ 5365 w 6827"/>
              <a:gd name="T7" fmla="*/ 516 h 6827"/>
              <a:gd name="T8" fmla="*/ 5365 w 6827"/>
              <a:gd name="T9" fmla="*/ 0 h 6827"/>
              <a:gd name="T10" fmla="*/ 3903 w 6827"/>
              <a:gd name="T11" fmla="*/ 1462 h 6827"/>
              <a:gd name="T12" fmla="*/ 3941 w 6827"/>
              <a:gd name="T13" fmla="*/ 1791 h 6827"/>
              <a:gd name="T14" fmla="*/ 1791 w 6827"/>
              <a:gd name="T15" fmla="*/ 3941 h 6827"/>
              <a:gd name="T16" fmla="*/ 1462 w 6827"/>
              <a:gd name="T17" fmla="*/ 3903 h 6827"/>
              <a:gd name="T18" fmla="*/ 0 w 6827"/>
              <a:gd name="T19" fmla="*/ 5365 h 6827"/>
              <a:gd name="T20" fmla="*/ 516 w 6827"/>
              <a:gd name="T21" fmla="*/ 5365 h 6827"/>
              <a:gd name="T22" fmla="*/ 1462 w 6827"/>
              <a:gd name="T23" fmla="*/ 4419 h 6827"/>
              <a:gd name="T24" fmla="*/ 2407 w 6827"/>
              <a:gd name="T25" fmla="*/ 5365 h 6827"/>
              <a:gd name="T26" fmla="*/ 1462 w 6827"/>
              <a:gd name="T27" fmla="*/ 6311 h 6827"/>
              <a:gd name="T28" fmla="*/ 1462 w 6827"/>
              <a:gd name="T29" fmla="*/ 6827 h 6827"/>
              <a:gd name="T30" fmla="*/ 2923 w 6827"/>
              <a:gd name="T31" fmla="*/ 5365 h 6827"/>
              <a:gd name="T32" fmla="*/ 2885 w 6827"/>
              <a:gd name="T33" fmla="*/ 5036 h 6827"/>
              <a:gd name="T34" fmla="*/ 5036 w 6827"/>
              <a:gd name="T35" fmla="*/ 2885 h 6827"/>
              <a:gd name="T36" fmla="*/ 5365 w 6827"/>
              <a:gd name="T37" fmla="*/ 2923 h 6827"/>
              <a:gd name="T38" fmla="*/ 6827 w 6827"/>
              <a:gd name="T39" fmla="*/ 1462 h 6827"/>
              <a:gd name="T40" fmla="*/ 6311 w 6827"/>
              <a:gd name="T41" fmla="*/ 1462 h 6827"/>
              <a:gd name="T42" fmla="*/ 2661 w 6827"/>
              <a:gd name="T43" fmla="*/ 4531 h 6827"/>
              <a:gd name="T44" fmla="*/ 2296 w 6827"/>
              <a:gd name="T45" fmla="*/ 4166 h 6827"/>
              <a:gd name="T46" fmla="*/ 4166 w 6827"/>
              <a:gd name="T47" fmla="*/ 2296 h 6827"/>
              <a:gd name="T48" fmla="*/ 4531 w 6827"/>
              <a:gd name="T49" fmla="*/ 2661 h 6827"/>
              <a:gd name="T50" fmla="*/ 2661 w 6827"/>
              <a:gd name="T51" fmla="*/ 4531 h 68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827" h="6827">
                <a:moveTo>
                  <a:pt x="6311" y="1462"/>
                </a:moveTo>
                <a:cubicBezTo>
                  <a:pt x="6311" y="1983"/>
                  <a:pt x="5886" y="2407"/>
                  <a:pt x="5365" y="2407"/>
                </a:cubicBezTo>
                <a:cubicBezTo>
                  <a:pt x="4843" y="2407"/>
                  <a:pt x="4419" y="1983"/>
                  <a:pt x="4419" y="1462"/>
                </a:cubicBezTo>
                <a:cubicBezTo>
                  <a:pt x="4419" y="940"/>
                  <a:pt x="4843" y="516"/>
                  <a:pt x="5365" y="516"/>
                </a:cubicBezTo>
                <a:lnTo>
                  <a:pt x="5365" y="0"/>
                </a:lnTo>
                <a:cubicBezTo>
                  <a:pt x="4559" y="0"/>
                  <a:pt x="3903" y="656"/>
                  <a:pt x="3903" y="1462"/>
                </a:cubicBezTo>
                <a:cubicBezTo>
                  <a:pt x="3903" y="1575"/>
                  <a:pt x="3917" y="1685"/>
                  <a:pt x="3941" y="1791"/>
                </a:cubicBezTo>
                <a:lnTo>
                  <a:pt x="1791" y="3941"/>
                </a:lnTo>
                <a:cubicBezTo>
                  <a:pt x="1685" y="3917"/>
                  <a:pt x="1575" y="3903"/>
                  <a:pt x="1462" y="3903"/>
                </a:cubicBezTo>
                <a:cubicBezTo>
                  <a:pt x="656" y="3903"/>
                  <a:pt x="0" y="4559"/>
                  <a:pt x="0" y="5365"/>
                </a:cubicBezTo>
                <a:lnTo>
                  <a:pt x="516" y="5365"/>
                </a:lnTo>
                <a:cubicBezTo>
                  <a:pt x="516" y="4843"/>
                  <a:pt x="940" y="4419"/>
                  <a:pt x="1462" y="4419"/>
                </a:cubicBezTo>
                <a:cubicBezTo>
                  <a:pt x="1983" y="4419"/>
                  <a:pt x="2407" y="4843"/>
                  <a:pt x="2407" y="5365"/>
                </a:cubicBezTo>
                <a:cubicBezTo>
                  <a:pt x="2407" y="5886"/>
                  <a:pt x="1983" y="6311"/>
                  <a:pt x="1462" y="6311"/>
                </a:cubicBezTo>
                <a:lnTo>
                  <a:pt x="1462" y="6827"/>
                </a:lnTo>
                <a:cubicBezTo>
                  <a:pt x="2268" y="6827"/>
                  <a:pt x="2923" y="6171"/>
                  <a:pt x="2923" y="5365"/>
                </a:cubicBezTo>
                <a:cubicBezTo>
                  <a:pt x="2923" y="5252"/>
                  <a:pt x="2910" y="5142"/>
                  <a:pt x="2885" y="5036"/>
                </a:cubicBezTo>
                <a:lnTo>
                  <a:pt x="5036" y="2885"/>
                </a:lnTo>
                <a:cubicBezTo>
                  <a:pt x="5142" y="2910"/>
                  <a:pt x="5252" y="2923"/>
                  <a:pt x="5365" y="2923"/>
                </a:cubicBezTo>
                <a:cubicBezTo>
                  <a:pt x="6171" y="2923"/>
                  <a:pt x="6827" y="2268"/>
                  <a:pt x="6827" y="1462"/>
                </a:cubicBezTo>
                <a:lnTo>
                  <a:pt x="6311" y="1462"/>
                </a:lnTo>
                <a:close/>
                <a:moveTo>
                  <a:pt x="2661" y="4531"/>
                </a:moveTo>
                <a:cubicBezTo>
                  <a:pt x="2562" y="4389"/>
                  <a:pt x="2438" y="4265"/>
                  <a:pt x="2296" y="4166"/>
                </a:cubicBezTo>
                <a:lnTo>
                  <a:pt x="4166" y="2296"/>
                </a:lnTo>
                <a:cubicBezTo>
                  <a:pt x="4265" y="2438"/>
                  <a:pt x="4389" y="2562"/>
                  <a:pt x="4531" y="2661"/>
                </a:cubicBezTo>
                <a:lnTo>
                  <a:pt x="2661" y="45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4" name="zoom-out_346527"/>
          <p:cNvSpPr>
            <a:spLocks noChangeAspect="1"/>
          </p:cNvSpPr>
          <p:nvPr/>
        </p:nvSpPr>
        <p:spPr bwMode="auto">
          <a:xfrm>
            <a:off x="3358754" y="1263695"/>
            <a:ext cx="211739" cy="218156"/>
          </a:xfrm>
          <a:custGeom>
            <a:avLst/>
            <a:gdLst>
              <a:gd name="connsiteX0" fmla="*/ 390175 w 590589"/>
              <a:gd name="connsiteY0" fmla="*/ 354208 h 608485"/>
              <a:gd name="connsiteX1" fmla="*/ 369101 w 590589"/>
              <a:gd name="connsiteY1" fmla="*/ 379886 h 608485"/>
              <a:gd name="connsiteX2" fmla="*/ 343664 w 590589"/>
              <a:gd name="connsiteY2" fmla="*/ 402041 h 608485"/>
              <a:gd name="connsiteX3" fmla="*/ 510679 w 590589"/>
              <a:gd name="connsiteY3" fmla="*/ 574279 h 608485"/>
              <a:gd name="connsiteX4" fmla="*/ 556634 w 590589"/>
              <a:gd name="connsiteY4" fmla="*/ 574279 h 608485"/>
              <a:gd name="connsiteX5" fmla="*/ 556634 w 590589"/>
              <a:gd name="connsiteY5" fmla="*/ 525889 h 608485"/>
              <a:gd name="connsiteX6" fmla="*/ 93524 w 590589"/>
              <a:gd name="connsiteY6" fmla="*/ 210426 h 608485"/>
              <a:gd name="connsiteX7" fmla="*/ 338668 w 590589"/>
              <a:gd name="connsiteY7" fmla="*/ 210426 h 608485"/>
              <a:gd name="connsiteX8" fmla="*/ 338668 w 590589"/>
              <a:gd name="connsiteY8" fmla="*/ 234842 h 608485"/>
              <a:gd name="connsiteX9" fmla="*/ 93524 w 590589"/>
              <a:gd name="connsiteY9" fmla="*/ 234842 h 608485"/>
              <a:gd name="connsiteX10" fmla="*/ 216104 w 590589"/>
              <a:gd name="connsiteY10" fmla="*/ 24380 h 608485"/>
              <a:gd name="connsiteX11" fmla="*/ 80561 w 590589"/>
              <a:gd name="connsiteY11" fmla="*/ 82225 h 608485"/>
              <a:gd name="connsiteX12" fmla="*/ 80561 w 590589"/>
              <a:gd name="connsiteY12" fmla="*/ 362922 h 608485"/>
              <a:gd name="connsiteX13" fmla="*/ 216104 w 590589"/>
              <a:gd name="connsiteY13" fmla="*/ 420860 h 608485"/>
              <a:gd name="connsiteX14" fmla="*/ 351648 w 590589"/>
              <a:gd name="connsiteY14" fmla="*/ 362922 h 608485"/>
              <a:gd name="connsiteX15" fmla="*/ 351648 w 590589"/>
              <a:gd name="connsiteY15" fmla="*/ 82225 h 608485"/>
              <a:gd name="connsiteX16" fmla="*/ 216104 w 590589"/>
              <a:gd name="connsiteY16" fmla="*/ 24380 h 608485"/>
              <a:gd name="connsiteX17" fmla="*/ 216104 w 590589"/>
              <a:gd name="connsiteY17" fmla="*/ 0 h 608485"/>
              <a:gd name="connsiteX18" fmla="*/ 369101 w 590589"/>
              <a:gd name="connsiteY18" fmla="*/ 65354 h 608485"/>
              <a:gd name="connsiteX19" fmla="*/ 403544 w 590589"/>
              <a:gd name="connsiteY19" fmla="*/ 333072 h 608485"/>
              <a:gd name="connsiteX20" fmla="*/ 574087 w 590589"/>
              <a:gd name="connsiteY20" fmla="*/ 508925 h 608485"/>
              <a:gd name="connsiteX21" fmla="*/ 574087 w 590589"/>
              <a:gd name="connsiteY21" fmla="*/ 591243 h 608485"/>
              <a:gd name="connsiteX22" fmla="*/ 533703 w 590589"/>
              <a:gd name="connsiteY22" fmla="*/ 608485 h 608485"/>
              <a:gd name="connsiteX23" fmla="*/ 493226 w 590589"/>
              <a:gd name="connsiteY23" fmla="*/ 591243 h 608485"/>
              <a:gd name="connsiteX24" fmla="*/ 323146 w 590589"/>
              <a:gd name="connsiteY24" fmla="*/ 415854 h 608485"/>
              <a:gd name="connsiteX25" fmla="*/ 216104 w 590589"/>
              <a:gd name="connsiteY25" fmla="*/ 445240 h 608485"/>
              <a:gd name="connsiteX26" fmla="*/ 63014 w 590589"/>
              <a:gd name="connsiteY26" fmla="*/ 379886 h 608485"/>
              <a:gd name="connsiteX27" fmla="*/ 63014 w 590589"/>
              <a:gd name="connsiteY27" fmla="*/ 65354 h 608485"/>
              <a:gd name="connsiteX28" fmla="*/ 216104 w 590589"/>
              <a:gd name="connsiteY28" fmla="*/ 0 h 608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0589" h="608485">
                <a:moveTo>
                  <a:pt x="390175" y="354208"/>
                </a:moveTo>
                <a:cubicBezTo>
                  <a:pt x="383770" y="363107"/>
                  <a:pt x="376992" y="371821"/>
                  <a:pt x="369101" y="379886"/>
                </a:cubicBezTo>
                <a:cubicBezTo>
                  <a:pt x="361210" y="388044"/>
                  <a:pt x="352576" y="395274"/>
                  <a:pt x="343664" y="402041"/>
                </a:cubicBezTo>
                <a:lnTo>
                  <a:pt x="510679" y="574279"/>
                </a:lnTo>
                <a:cubicBezTo>
                  <a:pt x="523027" y="586978"/>
                  <a:pt x="544286" y="586978"/>
                  <a:pt x="556634" y="574279"/>
                </a:cubicBezTo>
                <a:cubicBezTo>
                  <a:pt x="569538" y="560930"/>
                  <a:pt x="569538" y="539238"/>
                  <a:pt x="556634" y="525889"/>
                </a:cubicBezTo>
                <a:close/>
                <a:moveTo>
                  <a:pt x="93524" y="210426"/>
                </a:moveTo>
                <a:lnTo>
                  <a:pt x="338668" y="210426"/>
                </a:lnTo>
                <a:lnTo>
                  <a:pt x="338668" y="234842"/>
                </a:lnTo>
                <a:lnTo>
                  <a:pt x="93524" y="234842"/>
                </a:lnTo>
                <a:close/>
                <a:moveTo>
                  <a:pt x="216104" y="24380"/>
                </a:moveTo>
                <a:cubicBezTo>
                  <a:pt x="164950" y="24380"/>
                  <a:pt x="116768" y="44867"/>
                  <a:pt x="80561" y="82225"/>
                </a:cubicBezTo>
                <a:cubicBezTo>
                  <a:pt x="5548" y="159630"/>
                  <a:pt x="5548" y="285517"/>
                  <a:pt x="80561" y="362922"/>
                </a:cubicBezTo>
                <a:cubicBezTo>
                  <a:pt x="116768" y="400280"/>
                  <a:pt x="164950" y="420860"/>
                  <a:pt x="216104" y="420860"/>
                </a:cubicBezTo>
                <a:cubicBezTo>
                  <a:pt x="267258" y="420860"/>
                  <a:pt x="315441" y="400280"/>
                  <a:pt x="351648" y="362922"/>
                </a:cubicBezTo>
                <a:cubicBezTo>
                  <a:pt x="426661" y="285517"/>
                  <a:pt x="426661" y="159630"/>
                  <a:pt x="351648" y="82225"/>
                </a:cubicBezTo>
                <a:cubicBezTo>
                  <a:pt x="315441" y="44867"/>
                  <a:pt x="267258" y="24380"/>
                  <a:pt x="216104" y="24380"/>
                </a:cubicBezTo>
                <a:close/>
                <a:moveTo>
                  <a:pt x="216104" y="0"/>
                </a:moveTo>
                <a:cubicBezTo>
                  <a:pt x="273942" y="0"/>
                  <a:pt x="328252" y="23175"/>
                  <a:pt x="369101" y="65354"/>
                </a:cubicBezTo>
                <a:cubicBezTo>
                  <a:pt x="439379" y="137753"/>
                  <a:pt x="450706" y="248066"/>
                  <a:pt x="403544" y="333072"/>
                </a:cubicBezTo>
                <a:lnTo>
                  <a:pt x="574087" y="508925"/>
                </a:lnTo>
                <a:cubicBezTo>
                  <a:pt x="596090" y="531636"/>
                  <a:pt x="596090" y="568531"/>
                  <a:pt x="574087" y="591243"/>
                </a:cubicBezTo>
                <a:cubicBezTo>
                  <a:pt x="563318" y="602367"/>
                  <a:pt x="548928" y="608485"/>
                  <a:pt x="533703" y="608485"/>
                </a:cubicBezTo>
                <a:cubicBezTo>
                  <a:pt x="518385" y="608485"/>
                  <a:pt x="503995" y="602367"/>
                  <a:pt x="493226" y="591243"/>
                </a:cubicBezTo>
                <a:lnTo>
                  <a:pt x="323146" y="415854"/>
                </a:lnTo>
                <a:cubicBezTo>
                  <a:pt x="290839" y="434857"/>
                  <a:pt x="254261" y="445240"/>
                  <a:pt x="216104" y="445240"/>
                </a:cubicBezTo>
                <a:cubicBezTo>
                  <a:pt x="158266" y="445240"/>
                  <a:pt x="103863" y="421972"/>
                  <a:pt x="63014" y="379886"/>
                </a:cubicBezTo>
                <a:cubicBezTo>
                  <a:pt x="-21004" y="293118"/>
                  <a:pt x="-21004" y="152029"/>
                  <a:pt x="63014" y="65354"/>
                </a:cubicBezTo>
                <a:cubicBezTo>
                  <a:pt x="103863" y="23175"/>
                  <a:pt x="158266" y="0"/>
                  <a:pt x="2161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85" name="time_329098"/>
          <p:cNvSpPr>
            <a:spLocks noChangeAspect="1"/>
          </p:cNvSpPr>
          <p:nvPr/>
        </p:nvSpPr>
        <p:spPr bwMode="auto">
          <a:xfrm>
            <a:off x="1388949" y="1263695"/>
            <a:ext cx="218156" cy="217826"/>
          </a:xfrm>
          <a:custGeom>
            <a:avLst/>
            <a:gdLst>
              <a:gd name="connsiteX0" fmla="*/ 303782 w 607639"/>
              <a:gd name="connsiteY0" fmla="*/ 203581 h 606722"/>
              <a:gd name="connsiteX1" fmla="*/ 323628 w 607639"/>
              <a:gd name="connsiteY1" fmla="*/ 223399 h 606722"/>
              <a:gd name="connsiteX2" fmla="*/ 323628 w 607639"/>
              <a:gd name="connsiteY2" fmla="*/ 295117 h 606722"/>
              <a:gd name="connsiteX3" fmla="*/ 350326 w 607639"/>
              <a:gd name="connsiteY3" fmla="*/ 321777 h 606722"/>
              <a:gd name="connsiteX4" fmla="*/ 350326 w 607639"/>
              <a:gd name="connsiteY4" fmla="*/ 349771 h 606722"/>
              <a:gd name="connsiteX5" fmla="*/ 322293 w 607639"/>
              <a:gd name="connsiteY5" fmla="*/ 349771 h 606722"/>
              <a:gd name="connsiteX6" fmla="*/ 289811 w 607639"/>
              <a:gd name="connsiteY6" fmla="*/ 317334 h 606722"/>
              <a:gd name="connsiteX7" fmla="*/ 284026 w 607639"/>
              <a:gd name="connsiteY7" fmla="*/ 303293 h 606722"/>
              <a:gd name="connsiteX8" fmla="*/ 284026 w 607639"/>
              <a:gd name="connsiteY8" fmla="*/ 223399 h 606722"/>
              <a:gd name="connsiteX9" fmla="*/ 303782 w 607639"/>
              <a:gd name="connsiteY9" fmla="*/ 203581 h 606722"/>
              <a:gd name="connsiteX10" fmla="*/ 303775 w 607639"/>
              <a:gd name="connsiteY10" fmla="*/ 170021 h 606722"/>
              <a:gd name="connsiteX11" fmla="*/ 170288 w 607639"/>
              <a:gd name="connsiteY11" fmla="*/ 303317 h 606722"/>
              <a:gd name="connsiteX12" fmla="*/ 303775 w 607639"/>
              <a:gd name="connsiteY12" fmla="*/ 436702 h 606722"/>
              <a:gd name="connsiteX13" fmla="*/ 437351 w 607639"/>
              <a:gd name="connsiteY13" fmla="*/ 303317 h 606722"/>
              <a:gd name="connsiteX14" fmla="*/ 303775 w 607639"/>
              <a:gd name="connsiteY14" fmla="*/ 170021 h 606722"/>
              <a:gd name="connsiteX15" fmla="*/ 303775 w 607639"/>
              <a:gd name="connsiteY15" fmla="*/ 130476 h 606722"/>
              <a:gd name="connsiteX16" fmla="*/ 476952 w 607639"/>
              <a:gd name="connsiteY16" fmla="*/ 303317 h 606722"/>
              <a:gd name="connsiteX17" fmla="*/ 303775 w 607639"/>
              <a:gd name="connsiteY17" fmla="*/ 476247 h 606722"/>
              <a:gd name="connsiteX18" fmla="*/ 130687 w 607639"/>
              <a:gd name="connsiteY18" fmla="*/ 303317 h 606722"/>
              <a:gd name="connsiteX19" fmla="*/ 303775 w 607639"/>
              <a:gd name="connsiteY19" fmla="*/ 130476 h 606722"/>
              <a:gd name="connsiteX20" fmla="*/ 283571 w 607639"/>
              <a:gd name="connsiteY20" fmla="*/ 39548 h 606722"/>
              <a:gd name="connsiteX21" fmla="*/ 268707 w 607639"/>
              <a:gd name="connsiteY21" fmla="*/ 86116 h 606722"/>
              <a:gd name="connsiteX22" fmla="*/ 254466 w 607639"/>
              <a:gd name="connsiteY22" fmla="*/ 99269 h 606722"/>
              <a:gd name="connsiteX23" fmla="*/ 194210 w 607639"/>
              <a:gd name="connsiteY23" fmla="*/ 124242 h 606722"/>
              <a:gd name="connsiteX24" fmla="*/ 174806 w 607639"/>
              <a:gd name="connsiteY24" fmla="*/ 124953 h 606722"/>
              <a:gd name="connsiteX25" fmla="*/ 131283 w 607639"/>
              <a:gd name="connsiteY25" fmla="*/ 102557 h 606722"/>
              <a:gd name="connsiteX26" fmla="*/ 102712 w 607639"/>
              <a:gd name="connsiteY26" fmla="*/ 131085 h 606722"/>
              <a:gd name="connsiteX27" fmla="*/ 125141 w 607639"/>
              <a:gd name="connsiteY27" fmla="*/ 174543 h 606722"/>
              <a:gd name="connsiteX28" fmla="*/ 124429 w 607639"/>
              <a:gd name="connsiteY28" fmla="*/ 193916 h 606722"/>
              <a:gd name="connsiteX29" fmla="*/ 99419 w 607639"/>
              <a:gd name="connsiteY29" fmla="*/ 254082 h 606722"/>
              <a:gd name="connsiteX30" fmla="*/ 86246 w 607639"/>
              <a:gd name="connsiteY30" fmla="*/ 268301 h 606722"/>
              <a:gd name="connsiteX31" fmla="*/ 39607 w 607639"/>
              <a:gd name="connsiteY31" fmla="*/ 283143 h 606722"/>
              <a:gd name="connsiteX32" fmla="*/ 39607 w 607639"/>
              <a:gd name="connsiteY32" fmla="*/ 323579 h 606722"/>
              <a:gd name="connsiteX33" fmla="*/ 86246 w 607639"/>
              <a:gd name="connsiteY33" fmla="*/ 338421 h 606722"/>
              <a:gd name="connsiteX34" fmla="*/ 99419 w 607639"/>
              <a:gd name="connsiteY34" fmla="*/ 352640 h 606722"/>
              <a:gd name="connsiteX35" fmla="*/ 124429 w 607639"/>
              <a:gd name="connsiteY35" fmla="*/ 412806 h 606722"/>
              <a:gd name="connsiteX36" fmla="*/ 125141 w 607639"/>
              <a:gd name="connsiteY36" fmla="*/ 432179 h 606722"/>
              <a:gd name="connsiteX37" fmla="*/ 102712 w 607639"/>
              <a:gd name="connsiteY37" fmla="*/ 475548 h 606722"/>
              <a:gd name="connsiteX38" fmla="*/ 131283 w 607639"/>
              <a:gd name="connsiteY38" fmla="*/ 504165 h 606722"/>
              <a:gd name="connsiteX39" fmla="*/ 174806 w 607639"/>
              <a:gd name="connsiteY39" fmla="*/ 481769 h 606722"/>
              <a:gd name="connsiteX40" fmla="*/ 194210 w 607639"/>
              <a:gd name="connsiteY40" fmla="*/ 482480 h 606722"/>
              <a:gd name="connsiteX41" fmla="*/ 254466 w 607639"/>
              <a:gd name="connsiteY41" fmla="*/ 507364 h 606722"/>
              <a:gd name="connsiteX42" fmla="*/ 268707 w 607639"/>
              <a:gd name="connsiteY42" fmla="*/ 520606 h 606722"/>
              <a:gd name="connsiteX43" fmla="*/ 283571 w 607639"/>
              <a:gd name="connsiteY43" fmla="*/ 567086 h 606722"/>
              <a:gd name="connsiteX44" fmla="*/ 324068 w 607639"/>
              <a:gd name="connsiteY44" fmla="*/ 567086 h 606722"/>
              <a:gd name="connsiteX45" fmla="*/ 338932 w 607639"/>
              <a:gd name="connsiteY45" fmla="*/ 520606 h 606722"/>
              <a:gd name="connsiteX46" fmla="*/ 353173 w 607639"/>
              <a:gd name="connsiteY46" fmla="*/ 507364 h 606722"/>
              <a:gd name="connsiteX47" fmla="*/ 413430 w 607639"/>
              <a:gd name="connsiteY47" fmla="*/ 482480 h 606722"/>
              <a:gd name="connsiteX48" fmla="*/ 432833 w 607639"/>
              <a:gd name="connsiteY48" fmla="*/ 481769 h 606722"/>
              <a:gd name="connsiteX49" fmla="*/ 476267 w 607639"/>
              <a:gd name="connsiteY49" fmla="*/ 504165 h 606722"/>
              <a:gd name="connsiteX50" fmla="*/ 504927 w 607639"/>
              <a:gd name="connsiteY50" fmla="*/ 475548 h 606722"/>
              <a:gd name="connsiteX51" fmla="*/ 482498 w 607639"/>
              <a:gd name="connsiteY51" fmla="*/ 432179 h 606722"/>
              <a:gd name="connsiteX52" fmla="*/ 483210 w 607639"/>
              <a:gd name="connsiteY52" fmla="*/ 412806 h 606722"/>
              <a:gd name="connsiteX53" fmla="*/ 508131 w 607639"/>
              <a:gd name="connsiteY53" fmla="*/ 352640 h 606722"/>
              <a:gd name="connsiteX54" fmla="*/ 521393 w 607639"/>
              <a:gd name="connsiteY54" fmla="*/ 338421 h 606722"/>
              <a:gd name="connsiteX55" fmla="*/ 567943 w 607639"/>
              <a:gd name="connsiteY55" fmla="*/ 323579 h 606722"/>
              <a:gd name="connsiteX56" fmla="*/ 567943 w 607639"/>
              <a:gd name="connsiteY56" fmla="*/ 283143 h 606722"/>
              <a:gd name="connsiteX57" fmla="*/ 521393 w 607639"/>
              <a:gd name="connsiteY57" fmla="*/ 268301 h 606722"/>
              <a:gd name="connsiteX58" fmla="*/ 508131 w 607639"/>
              <a:gd name="connsiteY58" fmla="*/ 254082 h 606722"/>
              <a:gd name="connsiteX59" fmla="*/ 483210 w 607639"/>
              <a:gd name="connsiteY59" fmla="*/ 193916 h 606722"/>
              <a:gd name="connsiteX60" fmla="*/ 482498 w 607639"/>
              <a:gd name="connsiteY60" fmla="*/ 174543 h 606722"/>
              <a:gd name="connsiteX61" fmla="*/ 504927 w 607639"/>
              <a:gd name="connsiteY61" fmla="*/ 131085 h 606722"/>
              <a:gd name="connsiteX62" fmla="*/ 476267 w 607639"/>
              <a:gd name="connsiteY62" fmla="*/ 102557 h 606722"/>
              <a:gd name="connsiteX63" fmla="*/ 432833 w 607639"/>
              <a:gd name="connsiteY63" fmla="*/ 124953 h 606722"/>
              <a:gd name="connsiteX64" fmla="*/ 413430 w 607639"/>
              <a:gd name="connsiteY64" fmla="*/ 124242 h 606722"/>
              <a:gd name="connsiteX65" fmla="*/ 353173 w 607639"/>
              <a:gd name="connsiteY65" fmla="*/ 99269 h 606722"/>
              <a:gd name="connsiteX66" fmla="*/ 338932 w 607639"/>
              <a:gd name="connsiteY66" fmla="*/ 86116 h 606722"/>
              <a:gd name="connsiteX67" fmla="*/ 324068 w 607639"/>
              <a:gd name="connsiteY67" fmla="*/ 39548 h 606722"/>
              <a:gd name="connsiteX68" fmla="*/ 269063 w 607639"/>
              <a:gd name="connsiteY68" fmla="*/ 0 h 606722"/>
              <a:gd name="connsiteX69" fmla="*/ 338487 w 607639"/>
              <a:gd name="connsiteY69" fmla="*/ 0 h 606722"/>
              <a:gd name="connsiteX70" fmla="*/ 357356 w 607639"/>
              <a:gd name="connsiteY70" fmla="*/ 13775 h 606722"/>
              <a:gd name="connsiteX71" fmla="*/ 373377 w 607639"/>
              <a:gd name="connsiteY71" fmla="*/ 63720 h 606722"/>
              <a:gd name="connsiteX72" fmla="*/ 424288 w 607639"/>
              <a:gd name="connsiteY72" fmla="*/ 84783 h 606722"/>
              <a:gd name="connsiteX73" fmla="*/ 471016 w 607639"/>
              <a:gd name="connsiteY73" fmla="*/ 60788 h 606722"/>
              <a:gd name="connsiteX74" fmla="*/ 494068 w 607639"/>
              <a:gd name="connsiteY74" fmla="*/ 64343 h 606722"/>
              <a:gd name="connsiteX75" fmla="*/ 543199 w 607639"/>
              <a:gd name="connsiteY75" fmla="*/ 113399 h 606722"/>
              <a:gd name="connsiteX76" fmla="*/ 546759 w 607639"/>
              <a:gd name="connsiteY76" fmla="*/ 136417 h 606722"/>
              <a:gd name="connsiteX77" fmla="*/ 522728 w 607639"/>
              <a:gd name="connsiteY77" fmla="*/ 183074 h 606722"/>
              <a:gd name="connsiteX78" fmla="*/ 543822 w 607639"/>
              <a:gd name="connsiteY78" fmla="*/ 233908 h 606722"/>
              <a:gd name="connsiteX79" fmla="*/ 593843 w 607639"/>
              <a:gd name="connsiteY79" fmla="*/ 249816 h 606722"/>
              <a:gd name="connsiteX80" fmla="*/ 607639 w 607639"/>
              <a:gd name="connsiteY80" fmla="*/ 268657 h 606722"/>
              <a:gd name="connsiteX81" fmla="*/ 607639 w 607639"/>
              <a:gd name="connsiteY81" fmla="*/ 337976 h 606722"/>
              <a:gd name="connsiteX82" fmla="*/ 593843 w 607639"/>
              <a:gd name="connsiteY82" fmla="*/ 356817 h 606722"/>
              <a:gd name="connsiteX83" fmla="*/ 543822 w 607639"/>
              <a:gd name="connsiteY83" fmla="*/ 372814 h 606722"/>
              <a:gd name="connsiteX84" fmla="*/ 522728 w 607639"/>
              <a:gd name="connsiteY84" fmla="*/ 423648 h 606722"/>
              <a:gd name="connsiteX85" fmla="*/ 546759 w 607639"/>
              <a:gd name="connsiteY85" fmla="*/ 470305 h 606722"/>
              <a:gd name="connsiteX86" fmla="*/ 543199 w 607639"/>
              <a:gd name="connsiteY86" fmla="*/ 493323 h 606722"/>
              <a:gd name="connsiteX87" fmla="*/ 494068 w 607639"/>
              <a:gd name="connsiteY87" fmla="*/ 542379 h 606722"/>
              <a:gd name="connsiteX88" fmla="*/ 471016 w 607639"/>
              <a:gd name="connsiteY88" fmla="*/ 545934 h 606722"/>
              <a:gd name="connsiteX89" fmla="*/ 424288 w 607639"/>
              <a:gd name="connsiteY89" fmla="*/ 521939 h 606722"/>
              <a:gd name="connsiteX90" fmla="*/ 373377 w 607639"/>
              <a:gd name="connsiteY90" fmla="*/ 543002 h 606722"/>
              <a:gd name="connsiteX91" fmla="*/ 357356 w 607639"/>
              <a:gd name="connsiteY91" fmla="*/ 592947 h 606722"/>
              <a:gd name="connsiteX92" fmla="*/ 338487 w 607639"/>
              <a:gd name="connsiteY92" fmla="*/ 606722 h 606722"/>
              <a:gd name="connsiteX93" fmla="*/ 269063 w 607639"/>
              <a:gd name="connsiteY93" fmla="*/ 606722 h 606722"/>
              <a:gd name="connsiteX94" fmla="*/ 250194 w 607639"/>
              <a:gd name="connsiteY94" fmla="*/ 592947 h 606722"/>
              <a:gd name="connsiteX95" fmla="*/ 234262 w 607639"/>
              <a:gd name="connsiteY95" fmla="*/ 543002 h 606722"/>
              <a:gd name="connsiteX96" fmla="*/ 183351 w 607639"/>
              <a:gd name="connsiteY96" fmla="*/ 521939 h 606722"/>
              <a:gd name="connsiteX97" fmla="*/ 136623 w 607639"/>
              <a:gd name="connsiteY97" fmla="*/ 545934 h 606722"/>
              <a:gd name="connsiteX98" fmla="*/ 113571 w 607639"/>
              <a:gd name="connsiteY98" fmla="*/ 542379 h 606722"/>
              <a:gd name="connsiteX99" fmla="*/ 64440 w 607639"/>
              <a:gd name="connsiteY99" fmla="*/ 493323 h 606722"/>
              <a:gd name="connsiteX100" fmla="*/ 60880 w 607639"/>
              <a:gd name="connsiteY100" fmla="*/ 470305 h 606722"/>
              <a:gd name="connsiteX101" fmla="*/ 84911 w 607639"/>
              <a:gd name="connsiteY101" fmla="*/ 423648 h 606722"/>
              <a:gd name="connsiteX102" fmla="*/ 63817 w 607639"/>
              <a:gd name="connsiteY102" fmla="*/ 372814 h 606722"/>
              <a:gd name="connsiteX103" fmla="*/ 13796 w 607639"/>
              <a:gd name="connsiteY103" fmla="*/ 356817 h 606722"/>
              <a:gd name="connsiteX104" fmla="*/ 0 w 607639"/>
              <a:gd name="connsiteY104" fmla="*/ 337976 h 606722"/>
              <a:gd name="connsiteX105" fmla="*/ 0 w 607639"/>
              <a:gd name="connsiteY105" fmla="*/ 268657 h 606722"/>
              <a:gd name="connsiteX106" fmla="*/ 13796 w 607639"/>
              <a:gd name="connsiteY106" fmla="*/ 249816 h 606722"/>
              <a:gd name="connsiteX107" fmla="*/ 63817 w 607639"/>
              <a:gd name="connsiteY107" fmla="*/ 233908 h 606722"/>
              <a:gd name="connsiteX108" fmla="*/ 84911 w 607639"/>
              <a:gd name="connsiteY108" fmla="*/ 183074 h 606722"/>
              <a:gd name="connsiteX109" fmla="*/ 60880 w 607639"/>
              <a:gd name="connsiteY109" fmla="*/ 136417 h 606722"/>
              <a:gd name="connsiteX110" fmla="*/ 64440 w 607639"/>
              <a:gd name="connsiteY110" fmla="*/ 113399 h 606722"/>
              <a:gd name="connsiteX111" fmla="*/ 113571 w 607639"/>
              <a:gd name="connsiteY111" fmla="*/ 64343 h 606722"/>
              <a:gd name="connsiteX112" fmla="*/ 136623 w 607639"/>
              <a:gd name="connsiteY112" fmla="*/ 60788 h 606722"/>
              <a:gd name="connsiteX113" fmla="*/ 183351 w 607639"/>
              <a:gd name="connsiteY113" fmla="*/ 84783 h 606722"/>
              <a:gd name="connsiteX114" fmla="*/ 234262 w 607639"/>
              <a:gd name="connsiteY114" fmla="*/ 63720 h 606722"/>
              <a:gd name="connsiteX115" fmla="*/ 250194 w 607639"/>
              <a:gd name="connsiteY115" fmla="*/ 13775 h 606722"/>
              <a:gd name="connsiteX116" fmla="*/ 269063 w 607639"/>
              <a:gd name="connsiteY116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607639" h="606722">
                <a:moveTo>
                  <a:pt x="303782" y="203581"/>
                </a:moveTo>
                <a:cubicBezTo>
                  <a:pt x="314729" y="203581"/>
                  <a:pt x="323628" y="212468"/>
                  <a:pt x="323628" y="223399"/>
                </a:cubicBezTo>
                <a:lnTo>
                  <a:pt x="323628" y="295117"/>
                </a:lnTo>
                <a:lnTo>
                  <a:pt x="350326" y="321777"/>
                </a:lnTo>
                <a:cubicBezTo>
                  <a:pt x="357979" y="329509"/>
                  <a:pt x="357979" y="342040"/>
                  <a:pt x="350326" y="349771"/>
                </a:cubicBezTo>
                <a:cubicBezTo>
                  <a:pt x="342583" y="357414"/>
                  <a:pt x="330035" y="357414"/>
                  <a:pt x="322293" y="349771"/>
                </a:cubicBezTo>
                <a:lnTo>
                  <a:pt x="289811" y="317334"/>
                </a:lnTo>
                <a:cubicBezTo>
                  <a:pt x="286073" y="313601"/>
                  <a:pt x="284026" y="308536"/>
                  <a:pt x="284026" y="303293"/>
                </a:cubicBezTo>
                <a:lnTo>
                  <a:pt x="284026" y="223399"/>
                </a:lnTo>
                <a:cubicBezTo>
                  <a:pt x="284026" y="212468"/>
                  <a:pt x="292836" y="203581"/>
                  <a:pt x="303782" y="203581"/>
                </a:cubicBezTo>
                <a:close/>
                <a:moveTo>
                  <a:pt x="303775" y="170021"/>
                </a:moveTo>
                <a:cubicBezTo>
                  <a:pt x="230179" y="170021"/>
                  <a:pt x="170288" y="229826"/>
                  <a:pt x="170288" y="303317"/>
                </a:cubicBezTo>
                <a:cubicBezTo>
                  <a:pt x="170288" y="376897"/>
                  <a:pt x="230179" y="436702"/>
                  <a:pt x="303775" y="436702"/>
                </a:cubicBezTo>
                <a:cubicBezTo>
                  <a:pt x="377460" y="436702"/>
                  <a:pt x="437351" y="376897"/>
                  <a:pt x="437351" y="303317"/>
                </a:cubicBezTo>
                <a:cubicBezTo>
                  <a:pt x="437351" y="229826"/>
                  <a:pt x="377460" y="170021"/>
                  <a:pt x="303775" y="170021"/>
                </a:cubicBezTo>
                <a:close/>
                <a:moveTo>
                  <a:pt x="303775" y="130476"/>
                </a:moveTo>
                <a:cubicBezTo>
                  <a:pt x="399263" y="130476"/>
                  <a:pt x="476952" y="208055"/>
                  <a:pt x="476952" y="303317"/>
                </a:cubicBezTo>
                <a:cubicBezTo>
                  <a:pt x="476952" y="398668"/>
                  <a:pt x="399263" y="476247"/>
                  <a:pt x="303775" y="476247"/>
                </a:cubicBezTo>
                <a:cubicBezTo>
                  <a:pt x="208376" y="476247"/>
                  <a:pt x="130687" y="398668"/>
                  <a:pt x="130687" y="303317"/>
                </a:cubicBezTo>
                <a:cubicBezTo>
                  <a:pt x="130687" y="208055"/>
                  <a:pt x="208376" y="130476"/>
                  <a:pt x="303775" y="130476"/>
                </a:cubicBezTo>
                <a:close/>
                <a:moveTo>
                  <a:pt x="283571" y="39548"/>
                </a:moveTo>
                <a:lnTo>
                  <a:pt x="268707" y="86116"/>
                </a:lnTo>
                <a:cubicBezTo>
                  <a:pt x="266571" y="92692"/>
                  <a:pt x="261141" y="97669"/>
                  <a:pt x="254466" y="99269"/>
                </a:cubicBezTo>
                <a:cubicBezTo>
                  <a:pt x="233194" y="104423"/>
                  <a:pt x="212901" y="112777"/>
                  <a:pt x="194210" y="124242"/>
                </a:cubicBezTo>
                <a:cubicBezTo>
                  <a:pt x="188335" y="127796"/>
                  <a:pt x="180948" y="128063"/>
                  <a:pt x="174806" y="124953"/>
                </a:cubicBezTo>
                <a:lnTo>
                  <a:pt x="131283" y="102557"/>
                </a:lnTo>
                <a:lnTo>
                  <a:pt x="102712" y="131085"/>
                </a:lnTo>
                <a:lnTo>
                  <a:pt x="125141" y="174543"/>
                </a:lnTo>
                <a:cubicBezTo>
                  <a:pt x="128257" y="180675"/>
                  <a:pt x="127990" y="188051"/>
                  <a:pt x="124429" y="193916"/>
                </a:cubicBezTo>
                <a:cubicBezTo>
                  <a:pt x="112948" y="212579"/>
                  <a:pt x="104581" y="232842"/>
                  <a:pt x="99419" y="254082"/>
                </a:cubicBezTo>
                <a:cubicBezTo>
                  <a:pt x="97817" y="260747"/>
                  <a:pt x="92833" y="266169"/>
                  <a:pt x="86246" y="268301"/>
                </a:cubicBezTo>
                <a:lnTo>
                  <a:pt x="39607" y="283143"/>
                </a:lnTo>
                <a:lnTo>
                  <a:pt x="39607" y="323579"/>
                </a:lnTo>
                <a:lnTo>
                  <a:pt x="86246" y="338421"/>
                </a:lnTo>
                <a:cubicBezTo>
                  <a:pt x="92833" y="340554"/>
                  <a:pt x="97817" y="345886"/>
                  <a:pt x="99419" y="352640"/>
                </a:cubicBezTo>
                <a:cubicBezTo>
                  <a:pt x="104581" y="373880"/>
                  <a:pt x="112948" y="394143"/>
                  <a:pt x="124429" y="412806"/>
                </a:cubicBezTo>
                <a:cubicBezTo>
                  <a:pt x="127990" y="418671"/>
                  <a:pt x="128257" y="426047"/>
                  <a:pt x="125141" y="432179"/>
                </a:cubicBezTo>
                <a:lnTo>
                  <a:pt x="102712" y="475548"/>
                </a:lnTo>
                <a:lnTo>
                  <a:pt x="131283" y="504165"/>
                </a:lnTo>
                <a:lnTo>
                  <a:pt x="174806" y="481769"/>
                </a:lnTo>
                <a:cubicBezTo>
                  <a:pt x="180948" y="478570"/>
                  <a:pt x="188335" y="478837"/>
                  <a:pt x="194210" y="482480"/>
                </a:cubicBezTo>
                <a:cubicBezTo>
                  <a:pt x="212901" y="493945"/>
                  <a:pt x="233194" y="502299"/>
                  <a:pt x="254466" y="507364"/>
                </a:cubicBezTo>
                <a:cubicBezTo>
                  <a:pt x="261141" y="509053"/>
                  <a:pt x="266571" y="514030"/>
                  <a:pt x="268707" y="520606"/>
                </a:cubicBezTo>
                <a:lnTo>
                  <a:pt x="283571" y="567086"/>
                </a:lnTo>
                <a:lnTo>
                  <a:pt x="324068" y="567086"/>
                </a:lnTo>
                <a:lnTo>
                  <a:pt x="338932" y="520606"/>
                </a:lnTo>
                <a:cubicBezTo>
                  <a:pt x="341068" y="514030"/>
                  <a:pt x="346409" y="509053"/>
                  <a:pt x="353173" y="507364"/>
                </a:cubicBezTo>
                <a:cubicBezTo>
                  <a:pt x="374445" y="502299"/>
                  <a:pt x="394738" y="493945"/>
                  <a:pt x="413430" y="482480"/>
                </a:cubicBezTo>
                <a:cubicBezTo>
                  <a:pt x="419304" y="478837"/>
                  <a:pt x="426691" y="478570"/>
                  <a:pt x="432833" y="481769"/>
                </a:cubicBezTo>
                <a:lnTo>
                  <a:pt x="476267" y="504165"/>
                </a:lnTo>
                <a:lnTo>
                  <a:pt x="504927" y="475548"/>
                </a:lnTo>
                <a:lnTo>
                  <a:pt x="482498" y="432179"/>
                </a:lnTo>
                <a:cubicBezTo>
                  <a:pt x="479293" y="426047"/>
                  <a:pt x="479560" y="418671"/>
                  <a:pt x="483210" y="412806"/>
                </a:cubicBezTo>
                <a:cubicBezTo>
                  <a:pt x="494691" y="394143"/>
                  <a:pt x="503058" y="373880"/>
                  <a:pt x="508131" y="352640"/>
                </a:cubicBezTo>
                <a:cubicBezTo>
                  <a:pt x="509822" y="345886"/>
                  <a:pt x="514807" y="340554"/>
                  <a:pt x="521393" y="338421"/>
                </a:cubicBezTo>
                <a:lnTo>
                  <a:pt x="567943" y="323579"/>
                </a:lnTo>
                <a:lnTo>
                  <a:pt x="567943" y="283143"/>
                </a:lnTo>
                <a:lnTo>
                  <a:pt x="521393" y="268301"/>
                </a:lnTo>
                <a:cubicBezTo>
                  <a:pt x="514807" y="266169"/>
                  <a:pt x="509822" y="260747"/>
                  <a:pt x="508131" y="254082"/>
                </a:cubicBezTo>
                <a:cubicBezTo>
                  <a:pt x="503058" y="232842"/>
                  <a:pt x="494691" y="212579"/>
                  <a:pt x="483210" y="193916"/>
                </a:cubicBezTo>
                <a:cubicBezTo>
                  <a:pt x="479560" y="188051"/>
                  <a:pt x="479293" y="180675"/>
                  <a:pt x="482498" y="174543"/>
                </a:cubicBezTo>
                <a:lnTo>
                  <a:pt x="504927" y="131085"/>
                </a:lnTo>
                <a:lnTo>
                  <a:pt x="476267" y="102557"/>
                </a:lnTo>
                <a:lnTo>
                  <a:pt x="432833" y="124953"/>
                </a:lnTo>
                <a:cubicBezTo>
                  <a:pt x="426691" y="128063"/>
                  <a:pt x="419304" y="127796"/>
                  <a:pt x="413430" y="124242"/>
                </a:cubicBezTo>
                <a:cubicBezTo>
                  <a:pt x="394738" y="112777"/>
                  <a:pt x="374445" y="104423"/>
                  <a:pt x="353173" y="99269"/>
                </a:cubicBezTo>
                <a:cubicBezTo>
                  <a:pt x="346409" y="97669"/>
                  <a:pt x="341068" y="92692"/>
                  <a:pt x="338932" y="86116"/>
                </a:cubicBezTo>
                <a:lnTo>
                  <a:pt x="324068" y="39548"/>
                </a:lnTo>
                <a:close/>
                <a:moveTo>
                  <a:pt x="269063" y="0"/>
                </a:moveTo>
                <a:lnTo>
                  <a:pt x="338487" y="0"/>
                </a:lnTo>
                <a:cubicBezTo>
                  <a:pt x="347121" y="0"/>
                  <a:pt x="354775" y="5599"/>
                  <a:pt x="357356" y="13775"/>
                </a:cubicBezTo>
                <a:lnTo>
                  <a:pt x="373377" y="63720"/>
                </a:lnTo>
                <a:cubicBezTo>
                  <a:pt x="391089" y="68786"/>
                  <a:pt x="408178" y="75896"/>
                  <a:pt x="424288" y="84783"/>
                </a:cubicBezTo>
                <a:lnTo>
                  <a:pt x="471016" y="60788"/>
                </a:lnTo>
                <a:cubicBezTo>
                  <a:pt x="478670" y="56789"/>
                  <a:pt x="488016" y="58299"/>
                  <a:pt x="494068" y="64343"/>
                </a:cubicBezTo>
                <a:lnTo>
                  <a:pt x="543199" y="113399"/>
                </a:lnTo>
                <a:cubicBezTo>
                  <a:pt x="549252" y="119443"/>
                  <a:pt x="550676" y="128774"/>
                  <a:pt x="546759" y="136417"/>
                </a:cubicBezTo>
                <a:lnTo>
                  <a:pt x="522728" y="183074"/>
                </a:lnTo>
                <a:cubicBezTo>
                  <a:pt x="531629" y="199160"/>
                  <a:pt x="538660" y="216223"/>
                  <a:pt x="543822" y="233908"/>
                </a:cubicBezTo>
                <a:lnTo>
                  <a:pt x="593843" y="249816"/>
                </a:lnTo>
                <a:cubicBezTo>
                  <a:pt x="602032" y="252482"/>
                  <a:pt x="607639" y="260125"/>
                  <a:pt x="607639" y="268657"/>
                </a:cubicBezTo>
                <a:lnTo>
                  <a:pt x="607639" y="337976"/>
                </a:lnTo>
                <a:cubicBezTo>
                  <a:pt x="607639" y="346597"/>
                  <a:pt x="602032" y="354240"/>
                  <a:pt x="593843" y="356817"/>
                </a:cubicBezTo>
                <a:lnTo>
                  <a:pt x="543822" y="372814"/>
                </a:lnTo>
                <a:cubicBezTo>
                  <a:pt x="538660" y="390499"/>
                  <a:pt x="531629" y="407562"/>
                  <a:pt x="522728" y="423648"/>
                </a:cubicBezTo>
                <a:lnTo>
                  <a:pt x="546759" y="470305"/>
                </a:lnTo>
                <a:cubicBezTo>
                  <a:pt x="550765" y="477948"/>
                  <a:pt x="549252" y="487279"/>
                  <a:pt x="543199" y="493323"/>
                </a:cubicBezTo>
                <a:lnTo>
                  <a:pt x="494068" y="542379"/>
                </a:lnTo>
                <a:cubicBezTo>
                  <a:pt x="488016" y="548423"/>
                  <a:pt x="478670" y="549933"/>
                  <a:pt x="471016" y="545934"/>
                </a:cubicBezTo>
                <a:lnTo>
                  <a:pt x="424288" y="521939"/>
                </a:lnTo>
                <a:cubicBezTo>
                  <a:pt x="408178" y="530826"/>
                  <a:pt x="391089" y="537847"/>
                  <a:pt x="373377" y="543002"/>
                </a:cubicBezTo>
                <a:lnTo>
                  <a:pt x="357356" y="592947"/>
                </a:lnTo>
                <a:cubicBezTo>
                  <a:pt x="354775" y="601123"/>
                  <a:pt x="347121" y="606722"/>
                  <a:pt x="338487" y="606722"/>
                </a:cubicBezTo>
                <a:lnTo>
                  <a:pt x="269063" y="606722"/>
                </a:lnTo>
                <a:cubicBezTo>
                  <a:pt x="260518" y="606722"/>
                  <a:pt x="252864" y="601123"/>
                  <a:pt x="250194" y="592947"/>
                </a:cubicBezTo>
                <a:lnTo>
                  <a:pt x="234262" y="543002"/>
                </a:lnTo>
                <a:cubicBezTo>
                  <a:pt x="216550" y="537847"/>
                  <a:pt x="199461" y="530826"/>
                  <a:pt x="183351" y="521939"/>
                </a:cubicBezTo>
                <a:lnTo>
                  <a:pt x="136623" y="545934"/>
                </a:lnTo>
                <a:cubicBezTo>
                  <a:pt x="128969" y="549933"/>
                  <a:pt x="119623" y="548423"/>
                  <a:pt x="113571" y="542379"/>
                </a:cubicBezTo>
                <a:lnTo>
                  <a:pt x="64440" y="493323"/>
                </a:lnTo>
                <a:cubicBezTo>
                  <a:pt x="58387" y="487279"/>
                  <a:pt x="56874" y="477948"/>
                  <a:pt x="60880" y="470305"/>
                </a:cubicBezTo>
                <a:lnTo>
                  <a:pt x="84911" y="423648"/>
                </a:lnTo>
                <a:cubicBezTo>
                  <a:pt x="76011" y="407562"/>
                  <a:pt x="68890" y="390499"/>
                  <a:pt x="63817" y="372814"/>
                </a:cubicBezTo>
                <a:lnTo>
                  <a:pt x="13796" y="356817"/>
                </a:lnTo>
                <a:cubicBezTo>
                  <a:pt x="5607" y="354240"/>
                  <a:pt x="0" y="346597"/>
                  <a:pt x="0" y="337976"/>
                </a:cubicBezTo>
                <a:lnTo>
                  <a:pt x="0" y="268657"/>
                </a:lnTo>
                <a:cubicBezTo>
                  <a:pt x="0" y="260125"/>
                  <a:pt x="5607" y="252482"/>
                  <a:pt x="13796" y="249816"/>
                </a:cubicBezTo>
                <a:lnTo>
                  <a:pt x="63817" y="233908"/>
                </a:lnTo>
                <a:cubicBezTo>
                  <a:pt x="68890" y="216223"/>
                  <a:pt x="76011" y="199160"/>
                  <a:pt x="84911" y="183074"/>
                </a:cubicBezTo>
                <a:lnTo>
                  <a:pt x="60880" y="136417"/>
                </a:lnTo>
                <a:cubicBezTo>
                  <a:pt x="56874" y="128774"/>
                  <a:pt x="58387" y="119443"/>
                  <a:pt x="64440" y="113399"/>
                </a:cubicBezTo>
                <a:lnTo>
                  <a:pt x="113571" y="64343"/>
                </a:lnTo>
                <a:cubicBezTo>
                  <a:pt x="119623" y="58299"/>
                  <a:pt x="128969" y="56789"/>
                  <a:pt x="136623" y="60788"/>
                </a:cubicBezTo>
                <a:lnTo>
                  <a:pt x="183351" y="84783"/>
                </a:lnTo>
                <a:cubicBezTo>
                  <a:pt x="199461" y="75896"/>
                  <a:pt x="216550" y="68786"/>
                  <a:pt x="234262" y="63720"/>
                </a:cubicBezTo>
                <a:lnTo>
                  <a:pt x="250194" y="13775"/>
                </a:lnTo>
                <a:cubicBezTo>
                  <a:pt x="252864" y="5599"/>
                  <a:pt x="260429" y="0"/>
                  <a:pt x="2690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0" name="TextBox 29"/>
          <p:cNvSpPr txBox="1"/>
          <p:nvPr/>
        </p:nvSpPr>
        <p:spPr>
          <a:xfrm>
            <a:off x="610839" y="170765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自己不伤害自己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540453" y="170765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自己不伤害别人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8827" y="170765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自己不被别人别人伤害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94951" y="1707654"/>
            <a:ext cx="1857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保护他人不受伤害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7963" y="277922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提高安全意识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学习安全知识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69015" y="2779224"/>
            <a:ext cx="20717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别把方便留给自己，危险转嫁给他人。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不对环境造成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影响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357389" y="2779224"/>
            <a:ext cx="20717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识别危险源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94951" y="2779224"/>
            <a:ext cx="20717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学习安全技能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掌握处置技巧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    _1"/>
          <p:cNvSpPr>
            <a:spLocks noGrp="1"/>
          </p:cNvSpPr>
          <p:nvPr>
            <p:ph type="body" sz="quarter" idx="13"/>
          </p:nvPr>
        </p:nvSpPr>
        <p:spPr>
          <a:xfrm>
            <a:off x="466725" y="247650"/>
            <a:ext cx="5915025" cy="466712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常见违章现象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4" name="Picture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2" y="12164748"/>
            <a:ext cx="1482576" cy="383271"/>
          </a:xfrm>
          <a:prstGeom prst="rect">
            <a:avLst/>
          </a:prstGeom>
        </p:spPr>
      </p:pic>
      <p:graphicFrame>
        <p:nvGraphicFramePr>
          <p:cNvPr id="25" name="原创设计师QQ598969553          _3"/>
          <p:cNvGraphicFramePr/>
          <p:nvPr/>
        </p:nvGraphicFramePr>
        <p:xfrm>
          <a:off x="3066283" y="1459029"/>
          <a:ext cx="2499695" cy="2570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6" name="原创设计师QQ598969553          _4"/>
          <p:cNvGrpSpPr/>
          <p:nvPr/>
        </p:nvGrpSpPr>
        <p:grpSpPr>
          <a:xfrm>
            <a:off x="3245530" y="1874709"/>
            <a:ext cx="2680700" cy="2681527"/>
            <a:chOff x="3491329" y="1261482"/>
            <a:chExt cx="3006725" cy="3006726"/>
          </a:xfrm>
        </p:grpSpPr>
        <p:grpSp>
          <p:nvGrpSpPr>
            <p:cNvPr id="27" name="组合 26"/>
            <p:cNvGrpSpPr/>
            <p:nvPr/>
          </p:nvGrpSpPr>
          <p:grpSpPr>
            <a:xfrm rot="900000">
              <a:off x="3491329" y="1261482"/>
              <a:ext cx="3006725" cy="3006726"/>
              <a:chOff x="3491329" y="1261482"/>
              <a:chExt cx="3006725" cy="3006726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5015329" y="2787070"/>
                <a:ext cx="1482725" cy="1481138"/>
                <a:chOff x="4549776" y="2547938"/>
                <a:chExt cx="1482725" cy="1481138"/>
              </a:xfrm>
            </p:grpSpPr>
            <p:sp>
              <p:nvSpPr>
                <p:cNvPr id="31" name="Freeform 5"/>
                <p:cNvSpPr/>
                <p:nvPr/>
              </p:nvSpPr>
              <p:spPr bwMode="auto">
                <a:xfrm>
                  <a:off x="4735513" y="2732088"/>
                  <a:ext cx="538163" cy="538163"/>
                </a:xfrm>
                <a:custGeom>
                  <a:avLst/>
                  <a:gdLst>
                    <a:gd name="T0" fmla="*/ 339 w 339"/>
                    <a:gd name="T1" fmla="*/ 270 h 339"/>
                    <a:gd name="T2" fmla="*/ 270 w 339"/>
                    <a:gd name="T3" fmla="*/ 339 h 339"/>
                    <a:gd name="T4" fmla="*/ 0 w 339"/>
                    <a:gd name="T5" fmla="*/ 71 h 339"/>
                    <a:gd name="T6" fmla="*/ 70 w 339"/>
                    <a:gd name="T7" fmla="*/ 0 h 339"/>
                    <a:gd name="T8" fmla="*/ 339 w 339"/>
                    <a:gd name="T9" fmla="*/ 270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9" h="339">
                      <a:moveTo>
                        <a:pt x="339" y="270"/>
                      </a:moveTo>
                      <a:lnTo>
                        <a:pt x="270" y="339"/>
                      </a:lnTo>
                      <a:lnTo>
                        <a:pt x="0" y="71"/>
                      </a:lnTo>
                      <a:lnTo>
                        <a:pt x="70" y="0"/>
                      </a:lnTo>
                      <a:lnTo>
                        <a:pt x="339" y="270"/>
                      </a:lnTo>
                      <a:close/>
                    </a:path>
                  </a:pathLst>
                </a:custGeom>
                <a:solidFill>
                  <a:srgbClr val="9494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32" name="Freeform 6"/>
                <p:cNvSpPr/>
                <p:nvPr/>
              </p:nvSpPr>
              <p:spPr bwMode="auto">
                <a:xfrm>
                  <a:off x="4549776" y="2547938"/>
                  <a:ext cx="388938" cy="388938"/>
                </a:xfrm>
                <a:custGeom>
                  <a:avLst/>
                  <a:gdLst>
                    <a:gd name="T0" fmla="*/ 188 w 197"/>
                    <a:gd name="T1" fmla="*/ 77 h 197"/>
                    <a:gd name="T2" fmla="*/ 188 w 197"/>
                    <a:gd name="T3" fmla="*/ 111 h 197"/>
                    <a:gd name="T4" fmla="*/ 112 w 197"/>
                    <a:gd name="T5" fmla="*/ 187 h 197"/>
                    <a:gd name="T6" fmla="*/ 78 w 197"/>
                    <a:gd name="T7" fmla="*/ 187 h 197"/>
                    <a:gd name="T8" fmla="*/ 10 w 197"/>
                    <a:gd name="T9" fmla="*/ 120 h 197"/>
                    <a:gd name="T10" fmla="*/ 10 w 197"/>
                    <a:gd name="T11" fmla="*/ 86 h 197"/>
                    <a:gd name="T12" fmla="*/ 86 w 197"/>
                    <a:gd name="T13" fmla="*/ 9 h 197"/>
                    <a:gd name="T14" fmla="*/ 120 w 197"/>
                    <a:gd name="T15" fmla="*/ 9 h 197"/>
                    <a:gd name="T16" fmla="*/ 188 w 197"/>
                    <a:gd name="T17" fmla="*/ 77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7" h="197">
                      <a:moveTo>
                        <a:pt x="188" y="77"/>
                      </a:moveTo>
                      <a:cubicBezTo>
                        <a:pt x="197" y="87"/>
                        <a:pt x="197" y="102"/>
                        <a:pt x="188" y="111"/>
                      </a:cubicBezTo>
                      <a:cubicBezTo>
                        <a:pt x="112" y="187"/>
                        <a:pt x="112" y="187"/>
                        <a:pt x="112" y="187"/>
                      </a:cubicBezTo>
                      <a:cubicBezTo>
                        <a:pt x="102" y="197"/>
                        <a:pt x="87" y="197"/>
                        <a:pt x="78" y="187"/>
                      </a:cubicBezTo>
                      <a:cubicBezTo>
                        <a:pt x="10" y="120"/>
                        <a:pt x="10" y="120"/>
                        <a:pt x="10" y="120"/>
                      </a:cubicBezTo>
                      <a:cubicBezTo>
                        <a:pt x="0" y="110"/>
                        <a:pt x="0" y="95"/>
                        <a:pt x="10" y="86"/>
                      </a:cubicBezTo>
                      <a:cubicBezTo>
                        <a:pt x="86" y="9"/>
                        <a:pt x="86" y="9"/>
                        <a:pt x="86" y="9"/>
                      </a:cubicBezTo>
                      <a:cubicBezTo>
                        <a:pt x="95" y="0"/>
                        <a:pt x="111" y="0"/>
                        <a:pt x="120" y="9"/>
                      </a:cubicBezTo>
                      <a:lnTo>
                        <a:pt x="188" y="77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33" name="Freeform 7"/>
                <p:cNvSpPr/>
                <p:nvPr/>
              </p:nvSpPr>
              <p:spPr bwMode="auto">
                <a:xfrm>
                  <a:off x="5057776" y="3052763"/>
                  <a:ext cx="974725" cy="976313"/>
                </a:xfrm>
                <a:custGeom>
                  <a:avLst/>
                  <a:gdLst>
                    <a:gd name="T0" fmla="*/ 86 w 494"/>
                    <a:gd name="T1" fmla="*/ 10 h 495"/>
                    <a:gd name="T2" fmla="*/ 41 w 494"/>
                    <a:gd name="T3" fmla="*/ 55 h 495"/>
                    <a:gd name="T4" fmla="*/ 31 w 494"/>
                    <a:gd name="T5" fmla="*/ 64 h 495"/>
                    <a:gd name="T6" fmla="*/ 26 w 494"/>
                    <a:gd name="T7" fmla="*/ 70 h 495"/>
                    <a:gd name="T8" fmla="*/ 9 w 494"/>
                    <a:gd name="T9" fmla="*/ 86 h 495"/>
                    <a:gd name="T10" fmla="*/ 9 w 494"/>
                    <a:gd name="T11" fmla="*/ 120 h 495"/>
                    <a:gd name="T12" fmla="*/ 374 w 494"/>
                    <a:gd name="T13" fmla="*/ 485 h 495"/>
                    <a:gd name="T14" fmla="*/ 408 w 494"/>
                    <a:gd name="T15" fmla="*/ 485 h 495"/>
                    <a:gd name="T16" fmla="*/ 425 w 494"/>
                    <a:gd name="T17" fmla="*/ 469 h 495"/>
                    <a:gd name="T18" fmla="*/ 430 w 494"/>
                    <a:gd name="T19" fmla="*/ 463 h 495"/>
                    <a:gd name="T20" fmla="*/ 440 w 494"/>
                    <a:gd name="T21" fmla="*/ 454 h 495"/>
                    <a:gd name="T22" fmla="*/ 485 w 494"/>
                    <a:gd name="T23" fmla="*/ 409 h 495"/>
                    <a:gd name="T24" fmla="*/ 485 w 494"/>
                    <a:gd name="T25" fmla="*/ 375 h 495"/>
                    <a:gd name="T26" fmla="*/ 119 w 494"/>
                    <a:gd name="T27" fmla="*/ 10 h 495"/>
                    <a:gd name="T28" fmla="*/ 86 w 494"/>
                    <a:gd name="T29" fmla="*/ 10 h 4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94" h="495">
                      <a:moveTo>
                        <a:pt x="86" y="10"/>
                      </a:moveTo>
                      <a:cubicBezTo>
                        <a:pt x="41" y="55"/>
                        <a:pt x="41" y="55"/>
                        <a:pt x="41" y="55"/>
                      </a:cubicBezTo>
                      <a:cubicBezTo>
                        <a:pt x="31" y="64"/>
                        <a:pt x="31" y="64"/>
                        <a:pt x="31" y="64"/>
                      </a:cubicBezTo>
                      <a:cubicBezTo>
                        <a:pt x="26" y="70"/>
                        <a:pt x="26" y="70"/>
                        <a:pt x="26" y="70"/>
                      </a:cubicBezTo>
                      <a:cubicBezTo>
                        <a:pt x="9" y="86"/>
                        <a:pt x="9" y="86"/>
                        <a:pt x="9" y="86"/>
                      </a:cubicBezTo>
                      <a:cubicBezTo>
                        <a:pt x="0" y="95"/>
                        <a:pt x="0" y="111"/>
                        <a:pt x="9" y="120"/>
                      </a:cubicBezTo>
                      <a:cubicBezTo>
                        <a:pt x="374" y="485"/>
                        <a:pt x="374" y="485"/>
                        <a:pt x="374" y="485"/>
                      </a:cubicBezTo>
                      <a:cubicBezTo>
                        <a:pt x="384" y="495"/>
                        <a:pt x="399" y="495"/>
                        <a:pt x="408" y="485"/>
                      </a:cubicBezTo>
                      <a:cubicBezTo>
                        <a:pt x="425" y="469"/>
                        <a:pt x="425" y="469"/>
                        <a:pt x="425" y="469"/>
                      </a:cubicBezTo>
                      <a:cubicBezTo>
                        <a:pt x="430" y="463"/>
                        <a:pt x="430" y="463"/>
                        <a:pt x="430" y="463"/>
                      </a:cubicBezTo>
                      <a:cubicBezTo>
                        <a:pt x="440" y="454"/>
                        <a:pt x="440" y="454"/>
                        <a:pt x="440" y="454"/>
                      </a:cubicBezTo>
                      <a:cubicBezTo>
                        <a:pt x="485" y="409"/>
                        <a:pt x="485" y="409"/>
                        <a:pt x="485" y="409"/>
                      </a:cubicBezTo>
                      <a:cubicBezTo>
                        <a:pt x="494" y="399"/>
                        <a:pt x="494" y="384"/>
                        <a:pt x="485" y="375"/>
                      </a:cubicBezTo>
                      <a:cubicBezTo>
                        <a:pt x="119" y="10"/>
                        <a:pt x="119" y="10"/>
                        <a:pt x="119" y="10"/>
                      </a:cubicBezTo>
                      <a:cubicBezTo>
                        <a:pt x="110" y="0"/>
                        <a:pt x="95" y="0"/>
                        <a:pt x="86" y="10"/>
                      </a:cubicBezTo>
                      <a:close/>
                    </a:path>
                  </a:pathLst>
                </a:custGeom>
                <a:solidFill>
                  <a:srgbClr val="76767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34" name="Freeform 8"/>
                <p:cNvSpPr/>
                <p:nvPr/>
              </p:nvSpPr>
              <p:spPr bwMode="auto">
                <a:xfrm>
                  <a:off x="5057776" y="3190875"/>
                  <a:ext cx="838200" cy="838200"/>
                </a:xfrm>
                <a:custGeom>
                  <a:avLst/>
                  <a:gdLst>
                    <a:gd name="T0" fmla="*/ 9 w 425"/>
                    <a:gd name="T1" fmla="*/ 16 h 425"/>
                    <a:gd name="T2" fmla="*/ 9 w 425"/>
                    <a:gd name="T3" fmla="*/ 50 h 425"/>
                    <a:gd name="T4" fmla="*/ 374 w 425"/>
                    <a:gd name="T5" fmla="*/ 415 h 425"/>
                    <a:gd name="T6" fmla="*/ 408 w 425"/>
                    <a:gd name="T7" fmla="*/ 415 h 425"/>
                    <a:gd name="T8" fmla="*/ 425 w 425"/>
                    <a:gd name="T9" fmla="*/ 399 h 425"/>
                    <a:gd name="T10" fmla="*/ 26 w 425"/>
                    <a:gd name="T11" fmla="*/ 0 h 425"/>
                    <a:gd name="T12" fmla="*/ 9 w 425"/>
                    <a:gd name="T13" fmla="*/ 16 h 4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5" h="425">
                      <a:moveTo>
                        <a:pt x="9" y="16"/>
                      </a:moveTo>
                      <a:cubicBezTo>
                        <a:pt x="0" y="25"/>
                        <a:pt x="0" y="41"/>
                        <a:pt x="9" y="50"/>
                      </a:cubicBezTo>
                      <a:cubicBezTo>
                        <a:pt x="374" y="415"/>
                        <a:pt x="374" y="415"/>
                        <a:pt x="374" y="415"/>
                      </a:cubicBezTo>
                      <a:cubicBezTo>
                        <a:pt x="384" y="425"/>
                        <a:pt x="399" y="425"/>
                        <a:pt x="408" y="415"/>
                      </a:cubicBezTo>
                      <a:cubicBezTo>
                        <a:pt x="425" y="399"/>
                        <a:pt x="425" y="399"/>
                        <a:pt x="425" y="399"/>
                      </a:cubicBezTo>
                      <a:cubicBezTo>
                        <a:pt x="26" y="0"/>
                        <a:pt x="26" y="0"/>
                        <a:pt x="26" y="0"/>
                      </a:cubicBezTo>
                      <a:lnTo>
                        <a:pt x="9" y="16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35" name="Freeform 9"/>
                <p:cNvSpPr/>
                <p:nvPr/>
              </p:nvSpPr>
              <p:spPr bwMode="auto">
                <a:xfrm>
                  <a:off x="5118101" y="3162300"/>
                  <a:ext cx="806450" cy="804863"/>
                </a:xfrm>
                <a:custGeom>
                  <a:avLst/>
                  <a:gdLst>
                    <a:gd name="T0" fmla="*/ 0 w 508"/>
                    <a:gd name="T1" fmla="*/ 11 h 507"/>
                    <a:gd name="T2" fmla="*/ 496 w 508"/>
                    <a:gd name="T3" fmla="*/ 507 h 507"/>
                    <a:gd name="T4" fmla="*/ 508 w 508"/>
                    <a:gd name="T5" fmla="*/ 496 h 507"/>
                    <a:gd name="T6" fmla="*/ 13 w 508"/>
                    <a:gd name="T7" fmla="*/ 0 h 507"/>
                    <a:gd name="T8" fmla="*/ 0 w 508"/>
                    <a:gd name="T9" fmla="*/ 11 h 5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08" h="507">
                      <a:moveTo>
                        <a:pt x="0" y="11"/>
                      </a:moveTo>
                      <a:lnTo>
                        <a:pt x="496" y="507"/>
                      </a:lnTo>
                      <a:lnTo>
                        <a:pt x="508" y="496"/>
                      </a:lnTo>
                      <a:lnTo>
                        <a:pt x="13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5A5A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36" name="Freeform 10"/>
                <p:cNvSpPr/>
                <p:nvPr/>
              </p:nvSpPr>
              <p:spPr bwMode="auto">
                <a:xfrm>
                  <a:off x="4619626" y="2768600"/>
                  <a:ext cx="182563" cy="168275"/>
                </a:xfrm>
                <a:custGeom>
                  <a:avLst/>
                  <a:gdLst>
                    <a:gd name="T0" fmla="*/ 0 w 93"/>
                    <a:gd name="T1" fmla="*/ 33 h 85"/>
                    <a:gd name="T2" fmla="*/ 43 w 93"/>
                    <a:gd name="T3" fmla="*/ 75 h 85"/>
                    <a:gd name="T4" fmla="*/ 77 w 93"/>
                    <a:gd name="T5" fmla="*/ 75 h 85"/>
                    <a:gd name="T6" fmla="*/ 93 w 93"/>
                    <a:gd name="T7" fmla="*/ 59 h 85"/>
                    <a:gd name="T8" fmla="*/ 34 w 93"/>
                    <a:gd name="T9" fmla="*/ 0 h 85"/>
                    <a:gd name="T10" fmla="*/ 0 w 93"/>
                    <a:gd name="T11" fmla="*/ 33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3" h="85">
                      <a:moveTo>
                        <a:pt x="0" y="33"/>
                      </a:moveTo>
                      <a:cubicBezTo>
                        <a:pt x="43" y="75"/>
                        <a:pt x="43" y="75"/>
                        <a:pt x="43" y="75"/>
                      </a:cubicBezTo>
                      <a:cubicBezTo>
                        <a:pt x="52" y="85"/>
                        <a:pt x="67" y="85"/>
                        <a:pt x="77" y="75"/>
                      </a:cubicBezTo>
                      <a:cubicBezTo>
                        <a:pt x="93" y="59"/>
                        <a:pt x="93" y="59"/>
                        <a:pt x="93" y="59"/>
                      </a:cubicBezTo>
                      <a:cubicBezTo>
                        <a:pt x="34" y="0"/>
                        <a:pt x="34" y="0"/>
                        <a:pt x="34" y="0"/>
                      </a:cubicBezTo>
                      <a:lnTo>
                        <a:pt x="0" y="33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  <p:sp>
              <p:nvSpPr>
                <p:cNvPr id="37" name="Freeform 11"/>
                <p:cNvSpPr/>
                <p:nvPr/>
              </p:nvSpPr>
              <p:spPr bwMode="auto">
                <a:xfrm>
                  <a:off x="4699001" y="2740025"/>
                  <a:ext cx="133350" cy="133350"/>
                </a:xfrm>
                <a:custGeom>
                  <a:avLst/>
                  <a:gdLst>
                    <a:gd name="T0" fmla="*/ 0 w 84"/>
                    <a:gd name="T1" fmla="*/ 11 h 84"/>
                    <a:gd name="T2" fmla="*/ 73 w 84"/>
                    <a:gd name="T3" fmla="*/ 84 h 84"/>
                    <a:gd name="T4" fmla="*/ 84 w 84"/>
                    <a:gd name="T5" fmla="*/ 73 h 84"/>
                    <a:gd name="T6" fmla="*/ 11 w 84"/>
                    <a:gd name="T7" fmla="*/ 0 h 84"/>
                    <a:gd name="T8" fmla="*/ 0 w 84"/>
                    <a:gd name="T9" fmla="*/ 1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84">
                      <a:moveTo>
                        <a:pt x="0" y="11"/>
                      </a:moveTo>
                      <a:lnTo>
                        <a:pt x="73" y="84"/>
                      </a:lnTo>
                      <a:lnTo>
                        <a:pt x="84" y="73"/>
                      </a:lnTo>
                      <a:lnTo>
                        <a:pt x="11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B8B8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1800"/>
                </a:p>
              </p:txBody>
            </p:sp>
          </p:grpSp>
          <p:sp>
            <p:nvSpPr>
              <p:cNvPr id="30" name="Freeform 12"/>
              <p:cNvSpPr/>
              <p:nvPr/>
            </p:nvSpPr>
            <p:spPr bwMode="auto">
              <a:xfrm>
                <a:off x="3491329" y="1261482"/>
                <a:ext cx="2147888" cy="2147888"/>
              </a:xfrm>
              <a:custGeom>
                <a:avLst/>
                <a:gdLst>
                  <a:gd name="T0" fmla="*/ 895 w 1089"/>
                  <a:gd name="T1" fmla="*/ 194 h 1089"/>
                  <a:gd name="T2" fmla="*/ 895 w 1089"/>
                  <a:gd name="T3" fmla="*/ 895 h 1089"/>
                  <a:gd name="T4" fmla="*/ 193 w 1089"/>
                  <a:gd name="T5" fmla="*/ 895 h 1089"/>
                  <a:gd name="T6" fmla="*/ 193 w 1089"/>
                  <a:gd name="T7" fmla="*/ 194 h 1089"/>
                  <a:gd name="T8" fmla="*/ 895 w 1089"/>
                  <a:gd name="T9" fmla="*/ 194 h 10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9" h="1089">
                    <a:moveTo>
                      <a:pt x="895" y="194"/>
                    </a:moveTo>
                    <a:cubicBezTo>
                      <a:pt x="1089" y="388"/>
                      <a:pt x="1089" y="702"/>
                      <a:pt x="895" y="895"/>
                    </a:cubicBezTo>
                    <a:cubicBezTo>
                      <a:pt x="701" y="1089"/>
                      <a:pt x="387" y="1089"/>
                      <a:pt x="193" y="895"/>
                    </a:cubicBezTo>
                    <a:cubicBezTo>
                      <a:pt x="0" y="702"/>
                      <a:pt x="0" y="388"/>
                      <a:pt x="193" y="194"/>
                    </a:cubicBezTo>
                    <a:cubicBezTo>
                      <a:pt x="387" y="0"/>
                      <a:pt x="701" y="0"/>
                      <a:pt x="895" y="194"/>
                    </a:cubicBez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800"/>
              </a:p>
            </p:txBody>
          </p:sp>
        </p:grpSp>
        <p:sp>
          <p:nvSpPr>
            <p:cNvPr id="28" name="Freeform 14"/>
            <p:cNvSpPr/>
            <p:nvPr/>
          </p:nvSpPr>
          <p:spPr bwMode="auto">
            <a:xfrm rot="900000">
              <a:off x="3761175" y="1308636"/>
              <a:ext cx="1858620" cy="1858618"/>
            </a:xfrm>
            <a:custGeom>
              <a:avLst/>
              <a:gdLst>
                <a:gd name="T0" fmla="*/ 809 w 984"/>
                <a:gd name="T1" fmla="*/ 175 h 983"/>
                <a:gd name="T2" fmla="*/ 809 w 984"/>
                <a:gd name="T3" fmla="*/ 809 h 983"/>
                <a:gd name="T4" fmla="*/ 175 w 984"/>
                <a:gd name="T5" fmla="*/ 809 h 983"/>
                <a:gd name="T6" fmla="*/ 175 w 984"/>
                <a:gd name="T7" fmla="*/ 175 h 983"/>
                <a:gd name="T8" fmla="*/ 809 w 984"/>
                <a:gd name="T9" fmla="*/ 175 h 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4" h="983">
                  <a:moveTo>
                    <a:pt x="809" y="175"/>
                  </a:moveTo>
                  <a:cubicBezTo>
                    <a:pt x="984" y="350"/>
                    <a:pt x="984" y="634"/>
                    <a:pt x="809" y="809"/>
                  </a:cubicBezTo>
                  <a:cubicBezTo>
                    <a:pt x="634" y="983"/>
                    <a:pt x="350" y="983"/>
                    <a:pt x="175" y="809"/>
                  </a:cubicBezTo>
                  <a:cubicBezTo>
                    <a:pt x="0" y="634"/>
                    <a:pt x="0" y="350"/>
                    <a:pt x="175" y="175"/>
                  </a:cubicBezTo>
                  <a:cubicBezTo>
                    <a:pt x="350" y="0"/>
                    <a:pt x="634" y="0"/>
                    <a:pt x="809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80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357290" y="857238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怕麻烦的心理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0034" y="171449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盲目效仿的心理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00034" y="2714626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情绪波动时的心理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857224" y="3714758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工作不满意时的心理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715008" y="364332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浮躁不安的心理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3570" y="285750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侥幸的心理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786446" y="2071684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7.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过于自信的心理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286380" y="1285866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8.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逆反的心理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2" y="12164748"/>
            <a:ext cx="1482576" cy="383271"/>
          </a:xfrm>
          <a:prstGeom prst="rect">
            <a:avLst/>
          </a:prstGeom>
        </p:spPr>
      </p:pic>
      <p:sp>
        <p:nvSpPr>
          <p:cNvPr id="48" name="原创设计师QQ598969553          _3"/>
          <p:cNvSpPr/>
          <p:nvPr/>
        </p:nvSpPr>
        <p:spPr>
          <a:xfrm>
            <a:off x="623961" y="3210275"/>
            <a:ext cx="1936925" cy="46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原创设计师QQ598969553          _4"/>
          <p:cNvSpPr/>
          <p:nvPr/>
        </p:nvSpPr>
        <p:spPr>
          <a:xfrm>
            <a:off x="623961" y="3210275"/>
            <a:ext cx="425543" cy="46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原创设计师QQ598969553          _5"/>
          <p:cNvSpPr>
            <a:spLocks noEditPoints="1"/>
          </p:cNvSpPr>
          <p:nvPr/>
        </p:nvSpPr>
        <p:spPr bwMode="auto">
          <a:xfrm>
            <a:off x="701471" y="3274042"/>
            <a:ext cx="270522" cy="315008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2" name="原创设计师QQ598969553          _7"/>
          <p:cNvGrpSpPr/>
          <p:nvPr/>
        </p:nvGrpSpPr>
        <p:grpSpPr>
          <a:xfrm>
            <a:off x="1259191" y="2364548"/>
            <a:ext cx="666464" cy="804676"/>
            <a:chOff x="1540440" y="2977921"/>
            <a:chExt cx="937472" cy="1131886"/>
          </a:xfrm>
          <a:solidFill>
            <a:srgbClr val="0868B8"/>
          </a:solidFill>
        </p:grpSpPr>
        <p:sp>
          <p:nvSpPr>
            <p:cNvPr id="53" name="Freeform 5"/>
            <p:cNvSpPr>
              <a:spLocks noEditPoints="1"/>
            </p:cNvSpPr>
            <p:nvPr/>
          </p:nvSpPr>
          <p:spPr bwMode="auto">
            <a:xfrm>
              <a:off x="2072390" y="2977921"/>
              <a:ext cx="255240" cy="252855"/>
            </a:xfrm>
            <a:custGeom>
              <a:avLst/>
              <a:gdLst>
                <a:gd name="T0" fmla="*/ 90 w 90"/>
                <a:gd name="T1" fmla="*/ 45 h 89"/>
                <a:gd name="T2" fmla="*/ 45 w 90"/>
                <a:gd name="T3" fmla="*/ 89 h 89"/>
                <a:gd name="T4" fmla="*/ 0 w 90"/>
                <a:gd name="T5" fmla="*/ 45 h 89"/>
                <a:gd name="T6" fmla="*/ 45 w 90"/>
                <a:gd name="T7" fmla="*/ 0 h 89"/>
                <a:gd name="T8" fmla="*/ 90 w 90"/>
                <a:gd name="T9" fmla="*/ 45 h 89"/>
                <a:gd name="T10" fmla="*/ 90 w 90"/>
                <a:gd name="T11" fmla="*/ 45 h 89"/>
                <a:gd name="T12" fmla="*/ 90 w 90"/>
                <a:gd name="T1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9">
                  <a:moveTo>
                    <a:pt x="90" y="45"/>
                  </a:moveTo>
                  <a:cubicBezTo>
                    <a:pt x="90" y="69"/>
                    <a:pt x="70" y="89"/>
                    <a:pt x="45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lose/>
                  <a:moveTo>
                    <a:pt x="90" y="45"/>
                  </a:moveTo>
                  <a:cubicBezTo>
                    <a:pt x="90" y="45"/>
                    <a:pt x="90" y="45"/>
                    <a:pt x="90" y="4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40440" y="3214079"/>
              <a:ext cx="937472" cy="895728"/>
            </a:xfrm>
            <a:custGeom>
              <a:avLst/>
              <a:gdLst>
                <a:gd name="T0" fmla="*/ 299 w 330"/>
                <a:gd name="T1" fmla="*/ 45 h 316"/>
                <a:gd name="T2" fmla="*/ 237 w 330"/>
                <a:gd name="T3" fmla="*/ 32 h 316"/>
                <a:gd name="T4" fmla="*/ 218 w 330"/>
                <a:gd name="T5" fmla="*/ 8 h 316"/>
                <a:gd name="T6" fmla="*/ 209 w 330"/>
                <a:gd name="T7" fmla="*/ 3 h 316"/>
                <a:gd name="T8" fmla="*/ 198 w 330"/>
                <a:gd name="T9" fmla="*/ 1 h 316"/>
                <a:gd name="T10" fmla="*/ 124 w 330"/>
                <a:gd name="T11" fmla="*/ 18 h 316"/>
                <a:gd name="T12" fmla="*/ 76 w 330"/>
                <a:gd name="T13" fmla="*/ 75 h 316"/>
                <a:gd name="T14" fmla="*/ 67 w 330"/>
                <a:gd name="T15" fmla="*/ 81 h 316"/>
                <a:gd name="T16" fmla="*/ 0 w 330"/>
                <a:gd name="T17" fmla="*/ 107 h 316"/>
                <a:gd name="T18" fmla="*/ 110 w 330"/>
                <a:gd name="T19" fmla="*/ 127 h 316"/>
                <a:gd name="T20" fmla="*/ 96 w 330"/>
                <a:gd name="T21" fmla="*/ 103 h 316"/>
                <a:gd name="T22" fmla="*/ 110 w 330"/>
                <a:gd name="T23" fmla="*/ 83 h 316"/>
                <a:gd name="T24" fmla="*/ 152 w 330"/>
                <a:gd name="T25" fmla="*/ 43 h 316"/>
                <a:gd name="T26" fmla="*/ 127 w 330"/>
                <a:gd name="T27" fmla="*/ 132 h 316"/>
                <a:gd name="T28" fmla="*/ 57 w 330"/>
                <a:gd name="T29" fmla="*/ 180 h 316"/>
                <a:gd name="T30" fmla="*/ 58 w 330"/>
                <a:gd name="T31" fmla="*/ 221 h 316"/>
                <a:gd name="T32" fmla="*/ 126 w 330"/>
                <a:gd name="T33" fmla="*/ 217 h 316"/>
                <a:gd name="T34" fmla="*/ 159 w 330"/>
                <a:gd name="T35" fmla="*/ 165 h 316"/>
                <a:gd name="T36" fmla="*/ 191 w 330"/>
                <a:gd name="T37" fmla="*/ 205 h 316"/>
                <a:gd name="T38" fmla="*/ 182 w 330"/>
                <a:gd name="T39" fmla="*/ 316 h 316"/>
                <a:gd name="T40" fmla="*/ 208 w 330"/>
                <a:gd name="T41" fmla="*/ 301 h 316"/>
                <a:gd name="T42" fmla="*/ 230 w 330"/>
                <a:gd name="T43" fmla="*/ 189 h 316"/>
                <a:gd name="T44" fmla="*/ 206 w 330"/>
                <a:gd name="T45" fmla="*/ 144 h 316"/>
                <a:gd name="T46" fmla="*/ 251 w 330"/>
                <a:gd name="T47" fmla="*/ 84 h 316"/>
                <a:gd name="T48" fmla="*/ 322 w 330"/>
                <a:gd name="T49" fmla="*/ 72 h 316"/>
                <a:gd name="T50" fmla="*/ 93 w 330"/>
                <a:gd name="T51" fmla="*/ 100 h 316"/>
                <a:gd name="T52" fmla="*/ 70 w 330"/>
                <a:gd name="T53" fmla="*/ 84 h 316"/>
                <a:gd name="T54" fmla="*/ 76 w 330"/>
                <a:gd name="T55" fmla="*/ 80 h 316"/>
                <a:gd name="T56" fmla="*/ 89 w 330"/>
                <a:gd name="T57" fmla="*/ 96 h 316"/>
                <a:gd name="T58" fmla="*/ 91 w 330"/>
                <a:gd name="T59" fmla="*/ 96 h 316"/>
                <a:gd name="T60" fmla="*/ 93 w 330"/>
                <a:gd name="T61" fmla="*/ 100 h 316"/>
                <a:gd name="T62" fmla="*/ 93 w 330"/>
                <a:gd name="T63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16">
                  <a:moveTo>
                    <a:pt x="324" y="47"/>
                  </a:moveTo>
                  <a:cubicBezTo>
                    <a:pt x="317" y="40"/>
                    <a:pt x="306" y="39"/>
                    <a:pt x="299" y="45"/>
                  </a:cubicBezTo>
                  <a:cubicBezTo>
                    <a:pt x="291" y="52"/>
                    <a:pt x="275" y="54"/>
                    <a:pt x="261" y="50"/>
                  </a:cubicBezTo>
                  <a:cubicBezTo>
                    <a:pt x="249" y="47"/>
                    <a:pt x="240" y="40"/>
                    <a:pt x="237" y="32"/>
                  </a:cubicBezTo>
                  <a:cubicBezTo>
                    <a:pt x="237" y="32"/>
                    <a:pt x="237" y="31"/>
                    <a:pt x="237" y="30"/>
                  </a:cubicBezTo>
                  <a:cubicBezTo>
                    <a:pt x="234" y="21"/>
                    <a:pt x="226" y="13"/>
                    <a:pt x="218" y="8"/>
                  </a:cubicBezTo>
                  <a:cubicBezTo>
                    <a:pt x="217" y="6"/>
                    <a:pt x="214" y="5"/>
                    <a:pt x="212" y="4"/>
                  </a:cubicBezTo>
                  <a:cubicBezTo>
                    <a:pt x="211" y="4"/>
                    <a:pt x="210" y="3"/>
                    <a:pt x="209" y="3"/>
                  </a:cubicBezTo>
                  <a:cubicBezTo>
                    <a:pt x="204" y="1"/>
                    <a:pt x="199" y="1"/>
                    <a:pt x="199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70" y="0"/>
                    <a:pt x="145" y="6"/>
                    <a:pt x="124" y="18"/>
                  </a:cubicBezTo>
                  <a:cubicBezTo>
                    <a:pt x="100" y="32"/>
                    <a:pt x="83" y="52"/>
                    <a:pt x="77" y="74"/>
                  </a:cubicBezTo>
                  <a:cubicBezTo>
                    <a:pt x="77" y="75"/>
                    <a:pt x="77" y="75"/>
                    <a:pt x="76" y="75"/>
                  </a:cubicBezTo>
                  <a:cubicBezTo>
                    <a:pt x="75" y="75"/>
                    <a:pt x="73" y="75"/>
                    <a:pt x="71" y="7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1"/>
                    <a:pt x="98" y="98"/>
                    <a:pt x="97" y="96"/>
                  </a:cubicBezTo>
                  <a:cubicBezTo>
                    <a:pt x="103" y="95"/>
                    <a:pt x="109" y="90"/>
                    <a:pt x="110" y="83"/>
                  </a:cubicBezTo>
                  <a:cubicBezTo>
                    <a:pt x="114" y="70"/>
                    <a:pt x="125" y="58"/>
                    <a:pt x="141" y="48"/>
                  </a:cubicBezTo>
                  <a:cubicBezTo>
                    <a:pt x="145" y="46"/>
                    <a:pt x="148" y="45"/>
                    <a:pt x="152" y="43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7" y="123"/>
                    <a:pt x="126" y="128"/>
                    <a:pt x="127" y="132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46" y="180"/>
                    <a:pt x="37" y="190"/>
                    <a:pt x="38" y="201"/>
                  </a:cubicBezTo>
                  <a:cubicBezTo>
                    <a:pt x="38" y="212"/>
                    <a:pt x="47" y="221"/>
                    <a:pt x="58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34" y="217"/>
                    <a:pt x="141" y="212"/>
                    <a:pt x="144" y="20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60" y="165"/>
                    <a:pt x="162" y="166"/>
                    <a:pt x="164" y="166"/>
                  </a:cubicBezTo>
                  <a:cubicBezTo>
                    <a:pt x="191" y="205"/>
                    <a:pt x="191" y="205"/>
                    <a:pt x="191" y="205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65" y="301"/>
                    <a:pt x="171" y="313"/>
                    <a:pt x="182" y="316"/>
                  </a:cubicBezTo>
                  <a:cubicBezTo>
                    <a:pt x="184" y="316"/>
                    <a:pt x="186" y="316"/>
                    <a:pt x="188" y="316"/>
                  </a:cubicBezTo>
                  <a:cubicBezTo>
                    <a:pt x="197" y="316"/>
                    <a:pt x="205" y="310"/>
                    <a:pt x="208" y="301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35" y="200"/>
                    <a:pt x="234" y="194"/>
                    <a:pt x="230" y="189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5" y="148"/>
                    <a:pt x="206" y="146"/>
                    <a:pt x="206" y="14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35" y="78"/>
                    <a:pt x="243" y="81"/>
                    <a:pt x="251" y="84"/>
                  </a:cubicBezTo>
                  <a:cubicBezTo>
                    <a:pt x="259" y="86"/>
                    <a:pt x="267" y="87"/>
                    <a:pt x="275" y="87"/>
                  </a:cubicBezTo>
                  <a:cubicBezTo>
                    <a:pt x="293" y="87"/>
                    <a:pt x="310" y="82"/>
                    <a:pt x="322" y="72"/>
                  </a:cubicBezTo>
                  <a:cubicBezTo>
                    <a:pt x="329" y="65"/>
                    <a:pt x="330" y="54"/>
                    <a:pt x="324" y="47"/>
                  </a:cubicBezTo>
                  <a:close/>
                  <a:moveTo>
                    <a:pt x="93" y="100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80"/>
                    <a:pt x="75" y="80"/>
                    <a:pt x="76" y="80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7" y="88"/>
                    <a:pt x="82" y="94"/>
                    <a:pt x="89" y="96"/>
                  </a:cubicBezTo>
                  <a:cubicBezTo>
                    <a:pt x="89" y="96"/>
                    <a:pt x="90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100"/>
                  </a:cubicBezTo>
                  <a:close/>
                  <a:moveTo>
                    <a:pt x="93" y="100"/>
                  </a:moveTo>
                  <a:cubicBezTo>
                    <a:pt x="93" y="100"/>
                    <a:pt x="93" y="100"/>
                    <a:pt x="93" y="1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原创设计师QQ598969553          _8"/>
          <p:cNvSpPr/>
          <p:nvPr/>
        </p:nvSpPr>
        <p:spPr>
          <a:xfrm rot="13265014">
            <a:off x="5778595" y="1479387"/>
            <a:ext cx="865232" cy="865232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6" name="原创设计师QQ598969553          _9"/>
          <p:cNvSpPr/>
          <p:nvPr/>
        </p:nvSpPr>
        <p:spPr>
          <a:xfrm rot="13265014">
            <a:off x="3841670" y="1937908"/>
            <a:ext cx="865232" cy="865232"/>
          </a:xfrm>
          <a:prstGeom prst="arc">
            <a:avLst>
              <a:gd name="adj1" fmla="val 16200000"/>
              <a:gd name="adj2" fmla="val 7096491"/>
            </a:avLst>
          </a:prstGeom>
          <a:ln w="22225">
            <a:solidFill>
              <a:schemeClr val="tx2">
                <a:lumMod val="60000"/>
                <a:lumOff val="40000"/>
              </a:schemeClr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57" name="原创设计师QQ598969553          _10"/>
          <p:cNvSpPr/>
          <p:nvPr/>
        </p:nvSpPr>
        <p:spPr>
          <a:xfrm>
            <a:off x="2560886" y="2747732"/>
            <a:ext cx="1936925" cy="46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原创设计师QQ598969553          _11"/>
          <p:cNvSpPr/>
          <p:nvPr/>
        </p:nvSpPr>
        <p:spPr>
          <a:xfrm>
            <a:off x="2560886" y="2747732"/>
            <a:ext cx="425543" cy="46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原创设计师QQ598969553          _13"/>
          <p:cNvSpPr>
            <a:spLocks noEditPoints="1"/>
          </p:cNvSpPr>
          <p:nvPr/>
        </p:nvSpPr>
        <p:spPr bwMode="auto">
          <a:xfrm>
            <a:off x="2650881" y="2838592"/>
            <a:ext cx="245551" cy="280825"/>
          </a:xfrm>
          <a:custGeom>
            <a:avLst/>
            <a:gdLst>
              <a:gd name="T0" fmla="*/ 50 w 84"/>
              <a:gd name="T1" fmla="*/ 92 h 96"/>
              <a:gd name="T2" fmla="*/ 57 w 84"/>
              <a:gd name="T3" fmla="*/ 81 h 96"/>
              <a:gd name="T4" fmla="*/ 56 w 84"/>
              <a:gd name="T5" fmla="*/ 75 h 96"/>
              <a:gd name="T6" fmla="*/ 43 w 84"/>
              <a:gd name="T7" fmla="*/ 63 h 96"/>
              <a:gd name="T8" fmla="*/ 38 w 84"/>
              <a:gd name="T9" fmla="*/ 62 h 96"/>
              <a:gd name="T10" fmla="*/ 30 w 84"/>
              <a:gd name="T11" fmla="*/ 67 h 96"/>
              <a:gd name="T12" fmla="*/ 17 w 84"/>
              <a:gd name="T13" fmla="*/ 35 h 96"/>
              <a:gd name="T14" fmla="*/ 26 w 84"/>
              <a:gd name="T15" fmla="*/ 31 h 96"/>
              <a:gd name="T16" fmla="*/ 27 w 84"/>
              <a:gd name="T17" fmla="*/ 25 h 96"/>
              <a:gd name="T18" fmla="*/ 22 w 84"/>
              <a:gd name="T19" fmla="*/ 8 h 96"/>
              <a:gd name="T20" fmla="*/ 18 w 84"/>
              <a:gd name="T21" fmla="*/ 4 h 96"/>
              <a:gd name="T22" fmla="*/ 4 w 84"/>
              <a:gd name="T23" fmla="*/ 6 h 96"/>
              <a:gd name="T24" fmla="*/ 0 w 84"/>
              <a:gd name="T25" fmla="*/ 10 h 96"/>
              <a:gd name="T26" fmla="*/ 43 w 84"/>
              <a:gd name="T27" fmla="*/ 94 h 96"/>
              <a:gd name="T28" fmla="*/ 50 w 84"/>
              <a:gd name="T29" fmla="*/ 92 h 96"/>
              <a:gd name="T30" fmla="*/ 45 w 84"/>
              <a:gd name="T31" fmla="*/ 53 h 96"/>
              <a:gd name="T32" fmla="*/ 32 w 84"/>
              <a:gd name="T33" fmla="*/ 53 h 96"/>
              <a:gd name="T34" fmla="*/ 32 w 84"/>
              <a:gd name="T35" fmla="*/ 50 h 96"/>
              <a:gd name="T36" fmla="*/ 40 w 84"/>
              <a:gd name="T37" fmla="*/ 38 h 96"/>
              <a:gd name="T38" fmla="*/ 42 w 84"/>
              <a:gd name="T39" fmla="*/ 32 h 96"/>
              <a:gd name="T40" fmla="*/ 41 w 84"/>
              <a:gd name="T41" fmla="*/ 30 h 96"/>
              <a:gd name="T42" fmla="*/ 40 w 84"/>
              <a:gd name="T43" fmla="*/ 31 h 96"/>
              <a:gd name="T44" fmla="*/ 39 w 84"/>
              <a:gd name="T45" fmla="*/ 36 h 96"/>
              <a:gd name="T46" fmla="*/ 34 w 84"/>
              <a:gd name="T47" fmla="*/ 36 h 96"/>
              <a:gd name="T48" fmla="*/ 34 w 84"/>
              <a:gd name="T49" fmla="*/ 31 h 96"/>
              <a:gd name="T50" fmla="*/ 42 w 84"/>
              <a:gd name="T51" fmla="*/ 26 h 96"/>
              <a:gd name="T52" fmla="*/ 47 w 84"/>
              <a:gd name="T53" fmla="*/ 28 h 96"/>
              <a:gd name="T54" fmla="*/ 47 w 84"/>
              <a:gd name="T55" fmla="*/ 34 h 96"/>
              <a:gd name="T56" fmla="*/ 47 w 84"/>
              <a:gd name="T57" fmla="*/ 37 h 96"/>
              <a:gd name="T58" fmla="*/ 38 w 84"/>
              <a:gd name="T59" fmla="*/ 50 h 96"/>
              <a:gd name="T60" fmla="*/ 46 w 84"/>
              <a:gd name="T61" fmla="*/ 50 h 96"/>
              <a:gd name="T62" fmla="*/ 45 w 84"/>
              <a:gd name="T63" fmla="*/ 53 h 96"/>
              <a:gd name="T64" fmla="*/ 63 w 84"/>
              <a:gd name="T65" fmla="*/ 50 h 96"/>
              <a:gd name="T66" fmla="*/ 60 w 84"/>
              <a:gd name="T67" fmla="*/ 50 h 96"/>
              <a:gd name="T68" fmla="*/ 60 w 84"/>
              <a:gd name="T69" fmla="*/ 53 h 96"/>
              <a:gd name="T70" fmla="*/ 54 w 84"/>
              <a:gd name="T71" fmla="*/ 53 h 96"/>
              <a:gd name="T72" fmla="*/ 54 w 84"/>
              <a:gd name="T73" fmla="*/ 50 h 96"/>
              <a:gd name="T74" fmla="*/ 46 w 84"/>
              <a:gd name="T75" fmla="*/ 50 h 96"/>
              <a:gd name="T76" fmla="*/ 47 w 84"/>
              <a:gd name="T77" fmla="*/ 46 h 96"/>
              <a:gd name="T78" fmla="*/ 55 w 84"/>
              <a:gd name="T79" fmla="*/ 26 h 96"/>
              <a:gd name="T80" fmla="*/ 63 w 84"/>
              <a:gd name="T81" fmla="*/ 26 h 96"/>
              <a:gd name="T82" fmla="*/ 61 w 84"/>
              <a:gd name="T83" fmla="*/ 46 h 96"/>
              <a:gd name="T84" fmla="*/ 63 w 84"/>
              <a:gd name="T85" fmla="*/ 46 h 96"/>
              <a:gd name="T86" fmla="*/ 63 w 84"/>
              <a:gd name="T87" fmla="*/ 50 h 96"/>
              <a:gd name="T88" fmla="*/ 55 w 84"/>
              <a:gd name="T89" fmla="*/ 46 h 96"/>
              <a:gd name="T90" fmla="*/ 52 w 84"/>
              <a:gd name="T91" fmla="*/ 46 h 96"/>
              <a:gd name="T92" fmla="*/ 56 w 84"/>
              <a:gd name="T93" fmla="*/ 35 h 96"/>
              <a:gd name="T94" fmla="*/ 55 w 84"/>
              <a:gd name="T95" fmla="*/ 46 h 96"/>
              <a:gd name="T96" fmla="*/ 43 w 84"/>
              <a:gd name="T97" fmla="*/ 0 h 96"/>
              <a:gd name="T98" fmla="*/ 72 w 84"/>
              <a:gd name="T99" fmla="*/ 12 h 96"/>
              <a:gd name="T100" fmla="*/ 84 w 84"/>
              <a:gd name="T101" fmla="*/ 41 h 96"/>
              <a:gd name="T102" fmla="*/ 72 w 84"/>
              <a:gd name="T103" fmla="*/ 71 h 96"/>
              <a:gd name="T104" fmla="*/ 65 w 84"/>
              <a:gd name="T105" fmla="*/ 76 h 96"/>
              <a:gd name="T106" fmla="*/ 63 w 84"/>
              <a:gd name="T107" fmla="*/ 73 h 96"/>
              <a:gd name="T108" fmla="*/ 59 w 84"/>
              <a:gd name="T109" fmla="*/ 69 h 96"/>
              <a:gd name="T110" fmla="*/ 66 w 84"/>
              <a:gd name="T111" fmla="*/ 64 h 96"/>
              <a:gd name="T112" fmla="*/ 75 w 84"/>
              <a:gd name="T113" fmla="*/ 41 h 96"/>
              <a:gd name="T114" fmla="*/ 66 w 84"/>
              <a:gd name="T115" fmla="*/ 19 h 96"/>
              <a:gd name="T116" fmla="*/ 43 w 84"/>
              <a:gd name="T117" fmla="*/ 10 h 96"/>
              <a:gd name="T118" fmla="*/ 31 w 84"/>
              <a:gd name="T119" fmla="*/ 12 h 96"/>
              <a:gd name="T120" fmla="*/ 29 w 84"/>
              <a:gd name="T121" fmla="*/ 6 h 96"/>
              <a:gd name="T122" fmla="*/ 28 w 84"/>
              <a:gd name="T123" fmla="*/ 3 h 96"/>
              <a:gd name="T124" fmla="*/ 43 w 84"/>
              <a:gd name="T125" fmla="*/ 0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4" h="96">
                <a:moveTo>
                  <a:pt x="50" y="92"/>
                </a:moveTo>
                <a:cubicBezTo>
                  <a:pt x="52" y="88"/>
                  <a:pt x="55" y="84"/>
                  <a:pt x="57" y="81"/>
                </a:cubicBezTo>
                <a:cubicBezTo>
                  <a:pt x="58" y="79"/>
                  <a:pt x="58" y="77"/>
                  <a:pt x="56" y="75"/>
                </a:cubicBezTo>
                <a:cubicBezTo>
                  <a:pt x="52" y="71"/>
                  <a:pt x="48" y="67"/>
                  <a:pt x="43" y="63"/>
                </a:cubicBezTo>
                <a:cubicBezTo>
                  <a:pt x="41" y="61"/>
                  <a:pt x="40" y="61"/>
                  <a:pt x="38" y="62"/>
                </a:cubicBezTo>
                <a:cubicBezTo>
                  <a:pt x="35" y="63"/>
                  <a:pt x="33" y="65"/>
                  <a:pt x="30" y="67"/>
                </a:cubicBezTo>
                <a:cubicBezTo>
                  <a:pt x="21" y="53"/>
                  <a:pt x="19" y="45"/>
                  <a:pt x="17" y="35"/>
                </a:cubicBezTo>
                <a:cubicBezTo>
                  <a:pt x="20" y="34"/>
                  <a:pt x="23" y="32"/>
                  <a:pt x="26" y="31"/>
                </a:cubicBezTo>
                <a:cubicBezTo>
                  <a:pt x="27" y="30"/>
                  <a:pt x="28" y="28"/>
                  <a:pt x="27" y="25"/>
                </a:cubicBezTo>
                <a:cubicBezTo>
                  <a:pt x="26" y="20"/>
                  <a:pt x="24" y="14"/>
                  <a:pt x="22" y="8"/>
                </a:cubicBezTo>
                <a:cubicBezTo>
                  <a:pt x="22" y="6"/>
                  <a:pt x="20" y="4"/>
                  <a:pt x="18" y="4"/>
                </a:cubicBezTo>
                <a:cubicBezTo>
                  <a:pt x="14" y="5"/>
                  <a:pt x="9" y="5"/>
                  <a:pt x="4" y="6"/>
                </a:cubicBezTo>
                <a:cubicBezTo>
                  <a:pt x="0" y="6"/>
                  <a:pt x="0" y="7"/>
                  <a:pt x="0" y="10"/>
                </a:cubicBezTo>
                <a:cubicBezTo>
                  <a:pt x="1" y="46"/>
                  <a:pt x="15" y="78"/>
                  <a:pt x="43" y="94"/>
                </a:cubicBezTo>
                <a:cubicBezTo>
                  <a:pt x="46" y="96"/>
                  <a:pt x="47" y="96"/>
                  <a:pt x="50" y="92"/>
                </a:cubicBezTo>
                <a:close/>
                <a:moveTo>
                  <a:pt x="45" y="53"/>
                </a:moveTo>
                <a:cubicBezTo>
                  <a:pt x="32" y="53"/>
                  <a:pt x="32" y="53"/>
                  <a:pt x="32" y="53"/>
                </a:cubicBezTo>
                <a:cubicBezTo>
                  <a:pt x="32" y="50"/>
                  <a:pt x="32" y="50"/>
                  <a:pt x="32" y="50"/>
                </a:cubicBezTo>
                <a:cubicBezTo>
                  <a:pt x="40" y="38"/>
                  <a:pt x="40" y="38"/>
                  <a:pt x="40" y="38"/>
                </a:cubicBezTo>
                <a:cubicBezTo>
                  <a:pt x="41" y="36"/>
                  <a:pt x="42" y="34"/>
                  <a:pt x="42" y="32"/>
                </a:cubicBezTo>
                <a:cubicBezTo>
                  <a:pt x="42" y="31"/>
                  <a:pt x="42" y="30"/>
                  <a:pt x="41" y="30"/>
                </a:cubicBezTo>
                <a:cubicBezTo>
                  <a:pt x="40" y="30"/>
                  <a:pt x="40" y="31"/>
                  <a:pt x="40" y="31"/>
                </a:cubicBezTo>
                <a:cubicBezTo>
                  <a:pt x="39" y="36"/>
                  <a:pt x="39" y="36"/>
                  <a:pt x="39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4" y="31"/>
                  <a:pt x="34" y="31"/>
                  <a:pt x="34" y="31"/>
                </a:cubicBezTo>
                <a:cubicBezTo>
                  <a:pt x="35" y="28"/>
                  <a:pt x="37" y="26"/>
                  <a:pt x="42" y="26"/>
                </a:cubicBezTo>
                <a:cubicBezTo>
                  <a:pt x="44" y="26"/>
                  <a:pt x="46" y="27"/>
                  <a:pt x="47" y="28"/>
                </a:cubicBezTo>
                <a:cubicBezTo>
                  <a:pt x="48" y="29"/>
                  <a:pt x="48" y="31"/>
                  <a:pt x="47" y="34"/>
                </a:cubicBezTo>
                <a:cubicBezTo>
                  <a:pt x="47" y="35"/>
                  <a:pt x="47" y="36"/>
                  <a:pt x="47" y="37"/>
                </a:cubicBezTo>
                <a:cubicBezTo>
                  <a:pt x="38" y="50"/>
                  <a:pt x="38" y="50"/>
                  <a:pt x="38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5" y="53"/>
                  <a:pt x="45" y="53"/>
                  <a:pt x="45" y="53"/>
                </a:cubicBezTo>
                <a:close/>
                <a:moveTo>
                  <a:pt x="63" y="50"/>
                </a:moveTo>
                <a:cubicBezTo>
                  <a:pt x="60" y="50"/>
                  <a:pt x="60" y="50"/>
                  <a:pt x="60" y="50"/>
                </a:cubicBezTo>
                <a:cubicBezTo>
                  <a:pt x="60" y="53"/>
                  <a:pt x="60" y="53"/>
                  <a:pt x="60" y="53"/>
                </a:cubicBezTo>
                <a:cubicBezTo>
                  <a:pt x="54" y="53"/>
                  <a:pt x="54" y="53"/>
                  <a:pt x="54" y="53"/>
                </a:cubicBezTo>
                <a:cubicBezTo>
                  <a:pt x="54" y="50"/>
                  <a:pt x="54" y="50"/>
                  <a:pt x="54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47" y="46"/>
                  <a:pt x="47" y="46"/>
                  <a:pt x="47" y="46"/>
                </a:cubicBezTo>
                <a:cubicBezTo>
                  <a:pt x="55" y="26"/>
                  <a:pt x="55" y="26"/>
                  <a:pt x="55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61" y="46"/>
                  <a:pt x="61" y="46"/>
                  <a:pt x="61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50"/>
                  <a:pt x="63" y="50"/>
                  <a:pt x="63" y="50"/>
                </a:cubicBezTo>
                <a:close/>
                <a:moveTo>
                  <a:pt x="55" y="46"/>
                </a:moveTo>
                <a:cubicBezTo>
                  <a:pt x="52" y="46"/>
                  <a:pt x="52" y="46"/>
                  <a:pt x="52" y="46"/>
                </a:cubicBezTo>
                <a:cubicBezTo>
                  <a:pt x="56" y="35"/>
                  <a:pt x="56" y="35"/>
                  <a:pt x="56" y="35"/>
                </a:cubicBezTo>
                <a:cubicBezTo>
                  <a:pt x="55" y="46"/>
                  <a:pt x="55" y="46"/>
                  <a:pt x="55" y="46"/>
                </a:cubicBezTo>
                <a:close/>
                <a:moveTo>
                  <a:pt x="43" y="0"/>
                </a:moveTo>
                <a:cubicBezTo>
                  <a:pt x="54" y="0"/>
                  <a:pt x="65" y="5"/>
                  <a:pt x="72" y="12"/>
                </a:cubicBezTo>
                <a:cubicBezTo>
                  <a:pt x="80" y="20"/>
                  <a:pt x="84" y="30"/>
                  <a:pt x="84" y="41"/>
                </a:cubicBezTo>
                <a:cubicBezTo>
                  <a:pt x="84" y="53"/>
                  <a:pt x="80" y="63"/>
                  <a:pt x="72" y="71"/>
                </a:cubicBezTo>
                <a:cubicBezTo>
                  <a:pt x="70" y="73"/>
                  <a:pt x="68" y="75"/>
                  <a:pt x="65" y="76"/>
                </a:cubicBezTo>
                <a:cubicBezTo>
                  <a:pt x="65" y="75"/>
                  <a:pt x="64" y="74"/>
                  <a:pt x="63" y="73"/>
                </a:cubicBezTo>
                <a:cubicBezTo>
                  <a:pt x="59" y="69"/>
                  <a:pt x="59" y="69"/>
                  <a:pt x="59" y="69"/>
                </a:cubicBezTo>
                <a:cubicBezTo>
                  <a:pt x="61" y="68"/>
                  <a:pt x="64" y="66"/>
                  <a:pt x="66" y="64"/>
                </a:cubicBezTo>
                <a:cubicBezTo>
                  <a:pt x="71" y="58"/>
                  <a:pt x="75" y="50"/>
                  <a:pt x="75" y="41"/>
                </a:cubicBezTo>
                <a:cubicBezTo>
                  <a:pt x="75" y="33"/>
                  <a:pt x="71" y="25"/>
                  <a:pt x="66" y="19"/>
                </a:cubicBezTo>
                <a:cubicBezTo>
                  <a:pt x="60" y="13"/>
                  <a:pt x="52" y="10"/>
                  <a:pt x="43" y="10"/>
                </a:cubicBezTo>
                <a:cubicBezTo>
                  <a:pt x="39" y="10"/>
                  <a:pt x="35" y="11"/>
                  <a:pt x="31" y="12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5"/>
                  <a:pt x="28" y="4"/>
                  <a:pt x="28" y="3"/>
                </a:cubicBezTo>
                <a:cubicBezTo>
                  <a:pt x="33" y="1"/>
                  <a:pt x="38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原创设计师QQ598969553          _14"/>
          <p:cNvSpPr/>
          <p:nvPr/>
        </p:nvSpPr>
        <p:spPr>
          <a:xfrm>
            <a:off x="4497811" y="2285189"/>
            <a:ext cx="1936925" cy="46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2" name="原创设计师QQ598969553          _15"/>
          <p:cNvSpPr/>
          <p:nvPr/>
        </p:nvSpPr>
        <p:spPr>
          <a:xfrm>
            <a:off x="4497811" y="2285189"/>
            <a:ext cx="425543" cy="46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原创设计师QQ598969553          _17"/>
          <p:cNvSpPr>
            <a:spLocks noEditPoints="1"/>
          </p:cNvSpPr>
          <p:nvPr/>
        </p:nvSpPr>
        <p:spPr bwMode="auto">
          <a:xfrm>
            <a:off x="4608943" y="2377101"/>
            <a:ext cx="196712" cy="31067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5" name="原创设计师QQ598969553          _18"/>
          <p:cNvSpPr/>
          <p:nvPr/>
        </p:nvSpPr>
        <p:spPr>
          <a:xfrm>
            <a:off x="6434736" y="1822646"/>
            <a:ext cx="1936925" cy="4625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6" name="原创设计师QQ598969553          _19"/>
          <p:cNvSpPr/>
          <p:nvPr/>
        </p:nvSpPr>
        <p:spPr>
          <a:xfrm>
            <a:off x="6434736" y="1822646"/>
            <a:ext cx="425543" cy="4625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原创设计师QQ598969553          _21"/>
          <p:cNvSpPr>
            <a:spLocks noEditPoints="1"/>
          </p:cNvSpPr>
          <p:nvPr/>
        </p:nvSpPr>
        <p:spPr bwMode="auto">
          <a:xfrm>
            <a:off x="6553551" y="1917576"/>
            <a:ext cx="225202" cy="27268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原创设计师QQ598969553          _1"/>
          <p:cNvSpPr>
            <a:spLocks noGrp="1"/>
          </p:cNvSpPr>
          <p:nvPr>
            <p:ph type="body" sz="quarter" idx="13"/>
          </p:nvPr>
        </p:nvSpPr>
        <p:spPr>
          <a:xfrm>
            <a:off x="466725" y="247650"/>
            <a:ext cx="5915025" cy="466712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要做到内化于心、外化于行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2910" y="3857634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人人讲安全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571736" y="3357568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事事为安全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0" y="285750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时时想安全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0826" y="2500312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处处要安全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47" b="-32547"/>
          <a:stretch>
            <a:fillRect/>
          </a:stretch>
        </p:blipFill>
        <p:spPr bwMode="auto">
          <a:xfrm flipV="1">
            <a:off x="0" y="-2481862"/>
            <a:ext cx="9646897" cy="76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原创设计师QQ598969553          _4"/>
          <p:cNvSpPr txBox="1">
            <a:spLocks noChangeArrowheads="1"/>
          </p:cNvSpPr>
          <p:nvPr/>
        </p:nvSpPr>
        <p:spPr bwMode="auto">
          <a:xfrm>
            <a:off x="1055972" y="2062184"/>
            <a:ext cx="487335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实验室安全怎么做？</a:t>
            </a:r>
            <a:endParaRPr lang="zh-CN" altLang="en-US" sz="3600" b="1" spc="4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原创设计师QQ598969553          _6"/>
          <p:cNvCxnSpPr/>
          <p:nvPr/>
        </p:nvCxnSpPr>
        <p:spPr bwMode="auto">
          <a:xfrm flipH="1">
            <a:off x="1141698" y="2824399"/>
            <a:ext cx="87868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90062" y="1118141"/>
            <a:ext cx="1849116" cy="461665"/>
            <a:chOff x="1320082" y="1503555"/>
            <a:chExt cx="2465488" cy="615554"/>
          </a:xfrm>
        </p:grpSpPr>
        <p:sp>
          <p:nvSpPr>
            <p:cNvPr id="19" name="原创设计师QQ598969553          _3"/>
            <p:cNvSpPr/>
            <p:nvPr/>
          </p:nvSpPr>
          <p:spPr>
            <a:xfrm rot="18900000" flipH="1">
              <a:off x="1320082" y="1565267"/>
              <a:ext cx="452999" cy="4529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4" name="原创设计师QQ598969553          _8"/>
            <p:cNvSpPr txBox="1"/>
            <p:nvPr/>
          </p:nvSpPr>
          <p:spPr>
            <a:xfrm>
              <a:off x="1904285" y="1503555"/>
              <a:ext cx="1881285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PART  </a:t>
              </a:r>
              <a:r>
                <a:rPr lang="en-US" altLang="zh-CN" sz="2400" b="1" dirty="0" smtClean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24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2" y="12164748"/>
            <a:ext cx="1482576" cy="383271"/>
          </a:xfrm>
          <a:prstGeom prst="rect">
            <a:avLst/>
          </a:prstGeom>
        </p:spPr>
      </p:pic>
      <p:sp>
        <p:nvSpPr>
          <p:cNvPr id="15" name="Shape 1624"/>
          <p:cNvSpPr/>
          <p:nvPr/>
        </p:nvSpPr>
        <p:spPr>
          <a:xfrm>
            <a:off x="1959835" y="1669160"/>
            <a:ext cx="5196206" cy="29098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lvl="0"/>
            <a:endParaRPr sz="1300"/>
          </a:p>
        </p:txBody>
      </p:sp>
      <p:sp>
        <p:nvSpPr>
          <p:cNvPr id="18" name="Shape 1626"/>
          <p:cNvSpPr/>
          <p:nvPr/>
        </p:nvSpPr>
        <p:spPr>
          <a:xfrm flipV="1">
            <a:off x="2346872" y="3133253"/>
            <a:ext cx="1" cy="1040216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/>
          </a:p>
        </p:txBody>
      </p:sp>
      <p:sp>
        <p:nvSpPr>
          <p:cNvPr id="19" name="Shape 1627"/>
          <p:cNvSpPr/>
          <p:nvPr/>
        </p:nvSpPr>
        <p:spPr>
          <a:xfrm flipH="1" flipV="1">
            <a:off x="4000496" y="2275932"/>
            <a:ext cx="71438" cy="90577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/>
          </a:p>
        </p:txBody>
      </p:sp>
      <p:sp>
        <p:nvSpPr>
          <p:cNvPr id="21" name="Shape 1629"/>
          <p:cNvSpPr/>
          <p:nvPr/>
        </p:nvSpPr>
        <p:spPr>
          <a:xfrm flipV="1">
            <a:off x="5649207" y="2613748"/>
            <a:ext cx="1" cy="102071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19050" tIns="19050" rIns="19050" bIns="19050" anchor="ctr"/>
          <a:lstStyle/>
          <a:p>
            <a:pPr lvl="0"/>
            <a:endParaRPr sz="1300"/>
          </a:p>
        </p:txBody>
      </p:sp>
      <p:sp>
        <p:nvSpPr>
          <p:cNvPr id="22" name="Shape 1630"/>
          <p:cNvSpPr/>
          <p:nvPr/>
        </p:nvSpPr>
        <p:spPr>
          <a:xfrm>
            <a:off x="2178114" y="2944411"/>
            <a:ext cx="358924" cy="35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23" name="Shape 1636"/>
          <p:cNvSpPr/>
          <p:nvPr/>
        </p:nvSpPr>
        <p:spPr>
          <a:xfrm>
            <a:off x="3714744" y="1918742"/>
            <a:ext cx="358925" cy="3589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25" name="Shape 1648"/>
          <p:cNvSpPr/>
          <p:nvPr/>
        </p:nvSpPr>
        <p:spPr>
          <a:xfrm>
            <a:off x="5479114" y="3474543"/>
            <a:ext cx="358925" cy="358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38100" cap="flat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14288" tIns="14288" rIns="14288" bIns="14288" numCol="1" anchor="ctr">
            <a:noAutofit/>
          </a:bodyPr>
          <a:lstStyle/>
          <a:p>
            <a:pPr lvl="0"/>
            <a:endParaRPr sz="1300"/>
          </a:p>
        </p:txBody>
      </p:sp>
      <p:sp>
        <p:nvSpPr>
          <p:cNvPr id="26" name="Shape 1653"/>
          <p:cNvSpPr/>
          <p:nvPr/>
        </p:nvSpPr>
        <p:spPr>
          <a:xfrm>
            <a:off x="2303542" y="4136306"/>
            <a:ext cx="86660" cy="86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00"/>
          </a:p>
        </p:txBody>
      </p:sp>
      <p:sp>
        <p:nvSpPr>
          <p:cNvPr id="27" name="Shape 1654"/>
          <p:cNvSpPr/>
          <p:nvPr/>
        </p:nvSpPr>
        <p:spPr>
          <a:xfrm>
            <a:off x="4000496" y="3133188"/>
            <a:ext cx="134823" cy="1348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00"/>
          </a:p>
        </p:txBody>
      </p:sp>
      <p:sp>
        <p:nvSpPr>
          <p:cNvPr id="29" name="Shape 1656"/>
          <p:cNvSpPr/>
          <p:nvPr/>
        </p:nvSpPr>
        <p:spPr>
          <a:xfrm>
            <a:off x="5539714" y="2508714"/>
            <a:ext cx="214313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/>
            <a:endParaRPr sz="1300"/>
          </a:p>
        </p:txBody>
      </p:sp>
      <p:sp>
        <p:nvSpPr>
          <p:cNvPr id="46" name="Text Placeholder 4"/>
          <p:cNvSpPr txBox="1"/>
          <p:nvPr/>
        </p:nvSpPr>
        <p:spPr>
          <a:xfrm>
            <a:off x="2258395" y="3013335"/>
            <a:ext cx="192855" cy="231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7" name="Text Placeholder 4"/>
          <p:cNvSpPr txBox="1"/>
          <p:nvPr/>
        </p:nvSpPr>
        <p:spPr>
          <a:xfrm>
            <a:off x="3795027" y="1977109"/>
            <a:ext cx="192855" cy="231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b="1" dirty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9" name="Text Placeholder 4"/>
          <p:cNvSpPr txBox="1"/>
          <p:nvPr/>
        </p:nvSpPr>
        <p:spPr>
          <a:xfrm>
            <a:off x="5559398" y="3548393"/>
            <a:ext cx="192855" cy="23178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200" b="1" dirty="0" smtClean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en-US" altLang="zh-CN" sz="1200" b="1" dirty="0" smtClean="0">
                <a:solidFill>
                  <a:srgbClr val="FCFCF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id-ID" sz="1200" b="1" dirty="0">
              <a:solidFill>
                <a:srgbClr val="FCFCF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Shape 1625"/>
          <p:cNvSpPr/>
          <p:nvPr/>
        </p:nvSpPr>
        <p:spPr>
          <a:xfrm>
            <a:off x="7236297" y="1624877"/>
            <a:ext cx="1040216" cy="10402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50800">
            <a:solidFill>
              <a:schemeClr val="bg1"/>
            </a:solidFill>
            <a:miter lim="400000"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lvl="0"/>
            <a:endParaRPr sz="1300"/>
          </a:p>
        </p:txBody>
      </p:sp>
      <p:sp>
        <p:nvSpPr>
          <p:cNvPr id="51" name="Shape 1657"/>
          <p:cNvSpPr/>
          <p:nvPr/>
        </p:nvSpPr>
        <p:spPr>
          <a:xfrm>
            <a:off x="7601425" y="1794589"/>
            <a:ext cx="310148" cy="317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/>
            <a:endParaRPr sz="1300"/>
          </a:p>
        </p:txBody>
      </p:sp>
      <p:sp>
        <p:nvSpPr>
          <p:cNvPr id="35" name="文本框 23"/>
          <p:cNvSpPr txBox="1">
            <a:spLocks noChangeArrowheads="1"/>
          </p:cNvSpPr>
          <p:nvPr/>
        </p:nvSpPr>
        <p:spPr bwMode="auto">
          <a:xfrm>
            <a:off x="287180" y="1954998"/>
            <a:ext cx="2557518" cy="1000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1. 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进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实验室前要经过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实验室安全知识学习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" name="文本框 23"/>
          <p:cNvSpPr txBox="1">
            <a:spLocks noChangeArrowheads="1"/>
          </p:cNvSpPr>
          <p:nvPr/>
        </p:nvSpPr>
        <p:spPr bwMode="auto">
          <a:xfrm>
            <a:off x="5292080" y="3421931"/>
            <a:ext cx="3643338" cy="1428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/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3. 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涉及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危险性较大的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实验或是操作</a:t>
            </a: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设备</a:t>
            </a:r>
            <a:endParaRPr lang="en-US" altLang="zh-CN" b="1" dirty="0" smtClean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要经过专业培训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585900" y="843558"/>
            <a:ext cx="2611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2. 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学习校内的规章制度</a:t>
            </a:r>
            <a:r>
              <a:rPr lang="en-US" altLang="zh-CN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遵守实验室规范</a:t>
            </a:r>
            <a:endParaRPr lang="en-US" altLang="zh-CN" b="1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原创设计师QQ598969553          _1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做实验前必须要知道的一些事情</a:t>
            </a:r>
            <a:endParaRPr lang="zh-CN" altLang="en-US" sz="2000" dirty="0"/>
          </a:p>
        </p:txBody>
      </p:sp>
      <p:pic>
        <p:nvPicPr>
          <p:cNvPr id="14" name="Picture 6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2" y="12164748"/>
            <a:ext cx="1482576" cy="383271"/>
          </a:xfrm>
          <a:prstGeom prst="rect">
            <a:avLst/>
          </a:prstGeom>
        </p:spPr>
      </p:pic>
      <p:sp>
        <p:nvSpPr>
          <p:cNvPr id="25" name="Freeform 4"/>
          <p:cNvSpPr/>
          <p:nvPr/>
        </p:nvSpPr>
        <p:spPr bwMode="auto">
          <a:xfrm>
            <a:off x="1692598" y="1714994"/>
            <a:ext cx="1746805" cy="1747374"/>
          </a:xfrm>
          <a:custGeom>
            <a:avLst/>
            <a:gdLst/>
            <a:ahLst/>
            <a:cxnLst/>
            <a:rect l="l" t="t" r="r" b="b"/>
            <a:pathLst>
              <a:path w="2628619" h="2628031">
                <a:moveTo>
                  <a:pt x="1316980" y="400615"/>
                </a:moveTo>
                <a:cubicBezTo>
                  <a:pt x="813885" y="400615"/>
                  <a:pt x="406046" y="809559"/>
                  <a:pt x="406046" y="1314016"/>
                </a:cubicBezTo>
                <a:cubicBezTo>
                  <a:pt x="406046" y="1818473"/>
                  <a:pt x="813885" y="2227417"/>
                  <a:pt x="1316980" y="2227417"/>
                </a:cubicBezTo>
                <a:cubicBezTo>
                  <a:pt x="1820075" y="2227417"/>
                  <a:pt x="2227914" y="1818473"/>
                  <a:pt x="2227914" y="1314016"/>
                </a:cubicBezTo>
                <a:cubicBezTo>
                  <a:pt x="2227914" y="809559"/>
                  <a:pt x="1820075" y="400615"/>
                  <a:pt x="1316980" y="400615"/>
                </a:cubicBezTo>
                <a:close/>
                <a:moveTo>
                  <a:pt x="1151586" y="0"/>
                </a:moveTo>
                <a:lnTo>
                  <a:pt x="1254227" y="145306"/>
                </a:lnTo>
                <a:lnTo>
                  <a:pt x="1316813" y="142801"/>
                </a:lnTo>
                <a:lnTo>
                  <a:pt x="1379399" y="145306"/>
                </a:lnTo>
                <a:lnTo>
                  <a:pt x="1482041" y="0"/>
                </a:lnTo>
                <a:lnTo>
                  <a:pt x="1522096" y="5011"/>
                </a:lnTo>
                <a:lnTo>
                  <a:pt x="1564654" y="12526"/>
                </a:lnTo>
                <a:lnTo>
                  <a:pt x="1617227" y="182885"/>
                </a:lnTo>
                <a:lnTo>
                  <a:pt x="1679813" y="200422"/>
                </a:lnTo>
                <a:lnTo>
                  <a:pt x="1707351" y="210443"/>
                </a:lnTo>
                <a:lnTo>
                  <a:pt x="1737392" y="220464"/>
                </a:lnTo>
                <a:lnTo>
                  <a:pt x="1880089" y="115243"/>
                </a:lnTo>
                <a:lnTo>
                  <a:pt x="1917640" y="132780"/>
                </a:lnTo>
                <a:lnTo>
                  <a:pt x="1955192" y="152822"/>
                </a:lnTo>
                <a:lnTo>
                  <a:pt x="1952689" y="333201"/>
                </a:lnTo>
                <a:lnTo>
                  <a:pt x="2002758" y="368275"/>
                </a:lnTo>
                <a:lnTo>
                  <a:pt x="2027792" y="388317"/>
                </a:lnTo>
                <a:lnTo>
                  <a:pt x="2052827" y="405854"/>
                </a:lnTo>
                <a:lnTo>
                  <a:pt x="2223061" y="348233"/>
                </a:lnTo>
                <a:lnTo>
                  <a:pt x="2253102" y="378296"/>
                </a:lnTo>
                <a:lnTo>
                  <a:pt x="2283144" y="408360"/>
                </a:lnTo>
                <a:lnTo>
                  <a:pt x="2225564" y="578718"/>
                </a:lnTo>
                <a:lnTo>
                  <a:pt x="2263116" y="626318"/>
                </a:lnTo>
                <a:lnTo>
                  <a:pt x="2298164" y="678929"/>
                </a:lnTo>
                <a:lnTo>
                  <a:pt x="2475909" y="676424"/>
                </a:lnTo>
                <a:lnTo>
                  <a:pt x="2495937" y="711498"/>
                </a:lnTo>
                <a:lnTo>
                  <a:pt x="2515964" y="749077"/>
                </a:lnTo>
                <a:lnTo>
                  <a:pt x="2408316" y="891877"/>
                </a:lnTo>
                <a:lnTo>
                  <a:pt x="2428343" y="952004"/>
                </a:lnTo>
                <a:lnTo>
                  <a:pt x="2438357" y="984572"/>
                </a:lnTo>
                <a:lnTo>
                  <a:pt x="2445868" y="1014636"/>
                </a:lnTo>
                <a:lnTo>
                  <a:pt x="2616102" y="1067246"/>
                </a:lnTo>
                <a:lnTo>
                  <a:pt x="2628619" y="1149920"/>
                </a:lnTo>
                <a:lnTo>
                  <a:pt x="2483419" y="1252637"/>
                </a:lnTo>
                <a:lnTo>
                  <a:pt x="2485923" y="1312763"/>
                </a:lnTo>
                <a:lnTo>
                  <a:pt x="2483419" y="1375395"/>
                </a:lnTo>
                <a:lnTo>
                  <a:pt x="2628619" y="1478111"/>
                </a:lnTo>
                <a:lnTo>
                  <a:pt x="2623612" y="1520701"/>
                </a:lnTo>
                <a:lnTo>
                  <a:pt x="2616102" y="1560785"/>
                </a:lnTo>
                <a:lnTo>
                  <a:pt x="2445868" y="1615901"/>
                </a:lnTo>
                <a:lnTo>
                  <a:pt x="2428343" y="1676028"/>
                </a:lnTo>
                <a:lnTo>
                  <a:pt x="2418330" y="1706091"/>
                </a:lnTo>
                <a:lnTo>
                  <a:pt x="2408316" y="1736154"/>
                </a:lnTo>
                <a:lnTo>
                  <a:pt x="2515964" y="1878955"/>
                </a:lnTo>
                <a:lnTo>
                  <a:pt x="2495937" y="1916534"/>
                </a:lnTo>
                <a:lnTo>
                  <a:pt x="2475909" y="1951608"/>
                </a:lnTo>
                <a:lnTo>
                  <a:pt x="2298164" y="1949102"/>
                </a:lnTo>
                <a:lnTo>
                  <a:pt x="2263116" y="2001713"/>
                </a:lnTo>
                <a:lnTo>
                  <a:pt x="2245592" y="2026766"/>
                </a:lnTo>
                <a:lnTo>
                  <a:pt x="2225564" y="2049313"/>
                </a:lnTo>
                <a:lnTo>
                  <a:pt x="2283144" y="2219672"/>
                </a:lnTo>
                <a:lnTo>
                  <a:pt x="2253102" y="2252240"/>
                </a:lnTo>
                <a:lnTo>
                  <a:pt x="2223061" y="2282304"/>
                </a:lnTo>
                <a:lnTo>
                  <a:pt x="2052827" y="2224682"/>
                </a:lnTo>
                <a:lnTo>
                  <a:pt x="2002758" y="2262261"/>
                </a:lnTo>
                <a:lnTo>
                  <a:pt x="1952689" y="2297335"/>
                </a:lnTo>
                <a:lnTo>
                  <a:pt x="1955192" y="2475210"/>
                </a:lnTo>
                <a:lnTo>
                  <a:pt x="1917640" y="2495252"/>
                </a:lnTo>
                <a:lnTo>
                  <a:pt x="1880089" y="2512789"/>
                </a:lnTo>
                <a:lnTo>
                  <a:pt x="1737392" y="2407567"/>
                </a:lnTo>
                <a:lnTo>
                  <a:pt x="1679813" y="2427609"/>
                </a:lnTo>
                <a:lnTo>
                  <a:pt x="1647268" y="2435125"/>
                </a:lnTo>
                <a:lnTo>
                  <a:pt x="1617227" y="2445146"/>
                </a:lnTo>
                <a:lnTo>
                  <a:pt x="1564654" y="2615505"/>
                </a:lnTo>
                <a:lnTo>
                  <a:pt x="1482041" y="2628031"/>
                </a:lnTo>
                <a:lnTo>
                  <a:pt x="1379399" y="2482725"/>
                </a:lnTo>
                <a:lnTo>
                  <a:pt x="1316813" y="2482725"/>
                </a:lnTo>
                <a:lnTo>
                  <a:pt x="1254227" y="2482725"/>
                </a:lnTo>
                <a:lnTo>
                  <a:pt x="1151586" y="2628031"/>
                </a:lnTo>
                <a:lnTo>
                  <a:pt x="1109027" y="2623021"/>
                </a:lnTo>
                <a:lnTo>
                  <a:pt x="1066469" y="2615505"/>
                </a:lnTo>
                <a:lnTo>
                  <a:pt x="1013896" y="2445146"/>
                </a:lnTo>
                <a:lnTo>
                  <a:pt x="953813" y="2427609"/>
                </a:lnTo>
                <a:lnTo>
                  <a:pt x="923772" y="2417588"/>
                </a:lnTo>
                <a:lnTo>
                  <a:pt x="896234" y="2407567"/>
                </a:lnTo>
                <a:lnTo>
                  <a:pt x="753538" y="2512789"/>
                </a:lnTo>
                <a:lnTo>
                  <a:pt x="715986" y="2495252"/>
                </a:lnTo>
                <a:lnTo>
                  <a:pt x="678434" y="2475210"/>
                </a:lnTo>
                <a:lnTo>
                  <a:pt x="680938" y="2297335"/>
                </a:lnTo>
                <a:lnTo>
                  <a:pt x="630869" y="2262261"/>
                </a:lnTo>
                <a:lnTo>
                  <a:pt x="605834" y="2242219"/>
                </a:lnTo>
                <a:lnTo>
                  <a:pt x="580800" y="2224682"/>
                </a:lnTo>
                <a:lnTo>
                  <a:pt x="410566" y="2282304"/>
                </a:lnTo>
                <a:lnTo>
                  <a:pt x="380524" y="2252240"/>
                </a:lnTo>
                <a:lnTo>
                  <a:pt x="350483" y="2219672"/>
                </a:lnTo>
                <a:lnTo>
                  <a:pt x="408062" y="2049313"/>
                </a:lnTo>
                <a:lnTo>
                  <a:pt x="370510" y="2001713"/>
                </a:lnTo>
                <a:lnTo>
                  <a:pt x="335462" y="1949102"/>
                </a:lnTo>
                <a:lnTo>
                  <a:pt x="157717" y="1951608"/>
                </a:lnTo>
                <a:lnTo>
                  <a:pt x="137690" y="1916534"/>
                </a:lnTo>
                <a:lnTo>
                  <a:pt x="117662" y="1878955"/>
                </a:lnTo>
                <a:lnTo>
                  <a:pt x="225310" y="1736154"/>
                </a:lnTo>
                <a:lnTo>
                  <a:pt x="205283" y="1676028"/>
                </a:lnTo>
                <a:lnTo>
                  <a:pt x="195269" y="1645964"/>
                </a:lnTo>
                <a:lnTo>
                  <a:pt x="187759" y="1615901"/>
                </a:lnTo>
                <a:lnTo>
                  <a:pt x="15021" y="1560785"/>
                </a:lnTo>
                <a:lnTo>
                  <a:pt x="0" y="1478111"/>
                </a:lnTo>
                <a:lnTo>
                  <a:pt x="150207" y="1375395"/>
                </a:lnTo>
                <a:lnTo>
                  <a:pt x="147703" y="1312763"/>
                </a:lnTo>
                <a:lnTo>
                  <a:pt x="150207" y="1252637"/>
                </a:lnTo>
                <a:lnTo>
                  <a:pt x="0" y="1149920"/>
                </a:lnTo>
                <a:lnTo>
                  <a:pt x="7510" y="1107331"/>
                </a:lnTo>
                <a:lnTo>
                  <a:pt x="15021" y="1067246"/>
                </a:lnTo>
                <a:lnTo>
                  <a:pt x="187759" y="1014636"/>
                </a:lnTo>
                <a:lnTo>
                  <a:pt x="205283" y="952004"/>
                </a:lnTo>
                <a:lnTo>
                  <a:pt x="215297" y="921941"/>
                </a:lnTo>
                <a:lnTo>
                  <a:pt x="225310" y="891877"/>
                </a:lnTo>
                <a:lnTo>
                  <a:pt x="117662" y="749077"/>
                </a:lnTo>
                <a:lnTo>
                  <a:pt x="137690" y="711498"/>
                </a:lnTo>
                <a:lnTo>
                  <a:pt x="157717" y="676424"/>
                </a:lnTo>
                <a:lnTo>
                  <a:pt x="335462" y="678929"/>
                </a:lnTo>
                <a:lnTo>
                  <a:pt x="370510" y="626318"/>
                </a:lnTo>
                <a:lnTo>
                  <a:pt x="388034" y="601266"/>
                </a:lnTo>
                <a:lnTo>
                  <a:pt x="408062" y="578718"/>
                </a:lnTo>
                <a:lnTo>
                  <a:pt x="350483" y="408360"/>
                </a:lnTo>
                <a:lnTo>
                  <a:pt x="380524" y="378296"/>
                </a:lnTo>
                <a:lnTo>
                  <a:pt x="410566" y="348233"/>
                </a:lnTo>
                <a:lnTo>
                  <a:pt x="580800" y="405854"/>
                </a:lnTo>
                <a:lnTo>
                  <a:pt x="630869" y="368275"/>
                </a:lnTo>
                <a:lnTo>
                  <a:pt x="680938" y="333201"/>
                </a:lnTo>
                <a:lnTo>
                  <a:pt x="678434" y="152822"/>
                </a:lnTo>
                <a:lnTo>
                  <a:pt x="715986" y="132780"/>
                </a:lnTo>
                <a:lnTo>
                  <a:pt x="753538" y="115243"/>
                </a:lnTo>
                <a:lnTo>
                  <a:pt x="896234" y="220464"/>
                </a:lnTo>
                <a:lnTo>
                  <a:pt x="953813" y="200422"/>
                </a:lnTo>
                <a:lnTo>
                  <a:pt x="983855" y="190401"/>
                </a:lnTo>
                <a:lnTo>
                  <a:pt x="1013896" y="182885"/>
                </a:lnTo>
                <a:lnTo>
                  <a:pt x="1066469" y="12526"/>
                </a:lnTo>
                <a:close/>
              </a:path>
            </a:pathLst>
          </a:custGeom>
          <a:solidFill>
            <a:schemeClr val="accent1"/>
          </a:solidFill>
          <a:ln w="3175" cap="flat" cmpd="sng" algn="ctr">
            <a:noFill/>
            <a:prstDash val="solid"/>
          </a:ln>
          <a:effectLst/>
        </p:spPr>
        <p:txBody>
          <a:bodyPr lIns="0" tIns="34271" rIns="0" bIns="34271" anchor="ctr"/>
          <a:lstStyle/>
          <a:p>
            <a:pPr algn="ctr" defTabSz="68389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Freeform 8"/>
          <p:cNvSpPr/>
          <p:nvPr/>
        </p:nvSpPr>
        <p:spPr bwMode="auto">
          <a:xfrm>
            <a:off x="539558" y="2800896"/>
            <a:ext cx="1523907" cy="1523500"/>
          </a:xfrm>
          <a:custGeom>
            <a:avLst/>
            <a:gdLst/>
            <a:ahLst/>
            <a:cxnLst/>
            <a:rect l="l" t="t" r="r" b="b"/>
            <a:pathLst>
              <a:path w="2075647" h="2080525">
                <a:moveTo>
                  <a:pt x="1036488" y="349870"/>
                </a:moveTo>
                <a:cubicBezTo>
                  <a:pt x="655847" y="349870"/>
                  <a:pt x="347277" y="658371"/>
                  <a:pt x="347277" y="1038927"/>
                </a:cubicBezTo>
                <a:cubicBezTo>
                  <a:pt x="347277" y="1419483"/>
                  <a:pt x="655847" y="1727984"/>
                  <a:pt x="1036488" y="1727984"/>
                </a:cubicBezTo>
                <a:cubicBezTo>
                  <a:pt x="1417129" y="1727984"/>
                  <a:pt x="1725699" y="1419483"/>
                  <a:pt x="1725699" y="1038927"/>
                </a:cubicBezTo>
                <a:cubicBezTo>
                  <a:pt x="1725699" y="658371"/>
                  <a:pt x="1417129" y="349870"/>
                  <a:pt x="1036488" y="349870"/>
                </a:cubicBezTo>
                <a:close/>
                <a:moveTo>
                  <a:pt x="1096908" y="0"/>
                </a:moveTo>
                <a:lnTo>
                  <a:pt x="1138010" y="2569"/>
                </a:lnTo>
                <a:lnTo>
                  <a:pt x="1179112" y="7706"/>
                </a:lnTo>
                <a:lnTo>
                  <a:pt x="1230489" y="174661"/>
                </a:lnTo>
                <a:lnTo>
                  <a:pt x="1261315" y="182367"/>
                </a:lnTo>
                <a:lnTo>
                  <a:pt x="1292142" y="192641"/>
                </a:lnTo>
                <a:lnTo>
                  <a:pt x="1322968" y="200347"/>
                </a:lnTo>
                <a:lnTo>
                  <a:pt x="1353795" y="213190"/>
                </a:lnTo>
                <a:lnTo>
                  <a:pt x="1487376" y="100173"/>
                </a:lnTo>
                <a:lnTo>
                  <a:pt x="1523340" y="118153"/>
                </a:lnTo>
                <a:lnTo>
                  <a:pt x="1559304" y="138702"/>
                </a:lnTo>
                <a:lnTo>
                  <a:pt x="1538753" y="313363"/>
                </a:lnTo>
                <a:lnTo>
                  <a:pt x="1569580" y="333912"/>
                </a:lnTo>
                <a:lnTo>
                  <a:pt x="1595269" y="354460"/>
                </a:lnTo>
                <a:lnTo>
                  <a:pt x="1618388" y="375008"/>
                </a:lnTo>
                <a:lnTo>
                  <a:pt x="1644077" y="398125"/>
                </a:lnTo>
                <a:lnTo>
                  <a:pt x="1811054" y="344186"/>
                </a:lnTo>
                <a:lnTo>
                  <a:pt x="1836742" y="375008"/>
                </a:lnTo>
                <a:lnTo>
                  <a:pt x="1862431" y="405831"/>
                </a:lnTo>
                <a:lnTo>
                  <a:pt x="1777658" y="562512"/>
                </a:lnTo>
                <a:lnTo>
                  <a:pt x="1811054" y="619021"/>
                </a:lnTo>
                <a:lnTo>
                  <a:pt x="1823898" y="647275"/>
                </a:lnTo>
                <a:lnTo>
                  <a:pt x="1839311" y="678097"/>
                </a:lnTo>
                <a:lnTo>
                  <a:pt x="2019132" y="693508"/>
                </a:lnTo>
                <a:lnTo>
                  <a:pt x="2031976" y="732037"/>
                </a:lnTo>
                <a:lnTo>
                  <a:pt x="2042252" y="770565"/>
                </a:lnTo>
                <a:lnTo>
                  <a:pt x="1900964" y="881013"/>
                </a:lnTo>
                <a:lnTo>
                  <a:pt x="1906102" y="914404"/>
                </a:lnTo>
                <a:lnTo>
                  <a:pt x="1911240" y="945226"/>
                </a:lnTo>
                <a:lnTo>
                  <a:pt x="1913808" y="981186"/>
                </a:lnTo>
                <a:lnTo>
                  <a:pt x="1913808" y="1014577"/>
                </a:lnTo>
                <a:lnTo>
                  <a:pt x="2075647" y="1096771"/>
                </a:lnTo>
                <a:lnTo>
                  <a:pt x="2073078" y="1135299"/>
                </a:lnTo>
                <a:lnTo>
                  <a:pt x="2067941" y="1173827"/>
                </a:lnTo>
                <a:lnTo>
                  <a:pt x="1893257" y="1225198"/>
                </a:lnTo>
                <a:lnTo>
                  <a:pt x="1885551" y="1258589"/>
                </a:lnTo>
                <a:lnTo>
                  <a:pt x="1875275" y="1289412"/>
                </a:lnTo>
                <a:lnTo>
                  <a:pt x="1865000" y="1320235"/>
                </a:lnTo>
                <a:lnTo>
                  <a:pt x="1854724" y="1351057"/>
                </a:lnTo>
                <a:lnTo>
                  <a:pt x="1975461" y="1494896"/>
                </a:lnTo>
                <a:lnTo>
                  <a:pt x="1957479" y="1528287"/>
                </a:lnTo>
                <a:lnTo>
                  <a:pt x="1942066" y="1559110"/>
                </a:lnTo>
                <a:lnTo>
                  <a:pt x="1754538" y="1538561"/>
                </a:lnTo>
                <a:lnTo>
                  <a:pt x="1736556" y="1564247"/>
                </a:lnTo>
                <a:lnTo>
                  <a:pt x="1716005" y="1592501"/>
                </a:lnTo>
                <a:lnTo>
                  <a:pt x="1692886" y="1615618"/>
                </a:lnTo>
                <a:lnTo>
                  <a:pt x="1672335" y="1641303"/>
                </a:lnTo>
                <a:lnTo>
                  <a:pt x="1728850" y="1821102"/>
                </a:lnTo>
                <a:lnTo>
                  <a:pt x="1700592" y="1844219"/>
                </a:lnTo>
                <a:lnTo>
                  <a:pt x="1672335" y="1864767"/>
                </a:lnTo>
                <a:lnTo>
                  <a:pt x="1507927" y="1774868"/>
                </a:lnTo>
                <a:lnTo>
                  <a:pt x="1451412" y="1808259"/>
                </a:lnTo>
                <a:lnTo>
                  <a:pt x="1420585" y="1823670"/>
                </a:lnTo>
                <a:lnTo>
                  <a:pt x="1392328" y="1839081"/>
                </a:lnTo>
                <a:lnTo>
                  <a:pt x="1374346" y="2026586"/>
                </a:lnTo>
                <a:lnTo>
                  <a:pt x="1340950" y="2039428"/>
                </a:lnTo>
                <a:lnTo>
                  <a:pt x="1307555" y="2047134"/>
                </a:lnTo>
                <a:lnTo>
                  <a:pt x="1186818" y="1898158"/>
                </a:lnTo>
                <a:lnTo>
                  <a:pt x="1155992" y="1903295"/>
                </a:lnTo>
                <a:lnTo>
                  <a:pt x="1122596" y="1908432"/>
                </a:lnTo>
                <a:lnTo>
                  <a:pt x="1091770" y="1911001"/>
                </a:lnTo>
                <a:lnTo>
                  <a:pt x="1058375" y="1911001"/>
                </a:lnTo>
                <a:lnTo>
                  <a:pt x="971033" y="2080525"/>
                </a:lnTo>
                <a:lnTo>
                  <a:pt x="935069" y="2077957"/>
                </a:lnTo>
                <a:lnTo>
                  <a:pt x="901674" y="2072819"/>
                </a:lnTo>
                <a:lnTo>
                  <a:pt x="845158" y="1890452"/>
                </a:lnTo>
                <a:lnTo>
                  <a:pt x="814332" y="1882747"/>
                </a:lnTo>
                <a:lnTo>
                  <a:pt x="780937" y="1875041"/>
                </a:lnTo>
                <a:lnTo>
                  <a:pt x="750110" y="1864767"/>
                </a:lnTo>
                <a:lnTo>
                  <a:pt x="719284" y="1851924"/>
                </a:lnTo>
                <a:lnTo>
                  <a:pt x="577996" y="1975215"/>
                </a:lnTo>
                <a:lnTo>
                  <a:pt x="544601" y="1959803"/>
                </a:lnTo>
                <a:lnTo>
                  <a:pt x="511205" y="1939255"/>
                </a:lnTo>
                <a:lnTo>
                  <a:pt x="531756" y="1754319"/>
                </a:lnTo>
                <a:lnTo>
                  <a:pt x="506068" y="1733771"/>
                </a:lnTo>
                <a:lnTo>
                  <a:pt x="480379" y="1713223"/>
                </a:lnTo>
                <a:lnTo>
                  <a:pt x="454690" y="1690106"/>
                </a:lnTo>
                <a:lnTo>
                  <a:pt x="431570" y="1669557"/>
                </a:lnTo>
                <a:lnTo>
                  <a:pt x="254318" y="1726065"/>
                </a:lnTo>
                <a:lnTo>
                  <a:pt x="231198" y="1697811"/>
                </a:lnTo>
                <a:lnTo>
                  <a:pt x="208079" y="1666989"/>
                </a:lnTo>
                <a:lnTo>
                  <a:pt x="297989" y="1505170"/>
                </a:lnTo>
                <a:lnTo>
                  <a:pt x="264594" y="1446093"/>
                </a:lnTo>
                <a:lnTo>
                  <a:pt x="249181" y="1417839"/>
                </a:lnTo>
                <a:lnTo>
                  <a:pt x="236336" y="1387017"/>
                </a:lnTo>
                <a:lnTo>
                  <a:pt x="51378" y="1371606"/>
                </a:lnTo>
                <a:lnTo>
                  <a:pt x="41102" y="1338214"/>
                </a:lnTo>
                <a:lnTo>
                  <a:pt x="30827" y="1302255"/>
                </a:lnTo>
                <a:lnTo>
                  <a:pt x="172114" y="1184101"/>
                </a:lnTo>
                <a:lnTo>
                  <a:pt x="166977" y="1153279"/>
                </a:lnTo>
                <a:lnTo>
                  <a:pt x="164408" y="1119888"/>
                </a:lnTo>
                <a:lnTo>
                  <a:pt x="161839" y="1086497"/>
                </a:lnTo>
                <a:lnTo>
                  <a:pt x="159270" y="1053105"/>
                </a:lnTo>
                <a:lnTo>
                  <a:pt x="0" y="970912"/>
                </a:lnTo>
                <a:lnTo>
                  <a:pt x="2569" y="929815"/>
                </a:lnTo>
                <a:lnTo>
                  <a:pt x="7707" y="893855"/>
                </a:lnTo>
                <a:lnTo>
                  <a:pt x="179821" y="842484"/>
                </a:lnTo>
                <a:lnTo>
                  <a:pt x="187528" y="811662"/>
                </a:lnTo>
                <a:lnTo>
                  <a:pt x="200372" y="778271"/>
                </a:lnTo>
                <a:lnTo>
                  <a:pt x="210647" y="747448"/>
                </a:lnTo>
                <a:lnTo>
                  <a:pt x="220923" y="714057"/>
                </a:lnTo>
                <a:lnTo>
                  <a:pt x="105324" y="577924"/>
                </a:lnTo>
                <a:lnTo>
                  <a:pt x="123306" y="544533"/>
                </a:lnTo>
                <a:lnTo>
                  <a:pt x="141288" y="511141"/>
                </a:lnTo>
                <a:lnTo>
                  <a:pt x="321109" y="529121"/>
                </a:lnTo>
                <a:lnTo>
                  <a:pt x="339091" y="503436"/>
                </a:lnTo>
                <a:lnTo>
                  <a:pt x="359642" y="477750"/>
                </a:lnTo>
                <a:lnTo>
                  <a:pt x="380193" y="449496"/>
                </a:lnTo>
                <a:lnTo>
                  <a:pt x="403313" y="426379"/>
                </a:lnTo>
                <a:lnTo>
                  <a:pt x="349366" y="259424"/>
                </a:lnTo>
                <a:lnTo>
                  <a:pt x="380193" y="233738"/>
                </a:lnTo>
                <a:lnTo>
                  <a:pt x="411019" y="205484"/>
                </a:lnTo>
                <a:lnTo>
                  <a:pt x="567720" y="292815"/>
                </a:lnTo>
                <a:lnTo>
                  <a:pt x="624236" y="259424"/>
                </a:lnTo>
                <a:lnTo>
                  <a:pt x="655062" y="244012"/>
                </a:lnTo>
                <a:lnTo>
                  <a:pt x="683320" y="231170"/>
                </a:lnTo>
                <a:lnTo>
                  <a:pt x="698733" y="53940"/>
                </a:lnTo>
                <a:lnTo>
                  <a:pt x="737266" y="41097"/>
                </a:lnTo>
                <a:lnTo>
                  <a:pt x="775799" y="30823"/>
                </a:lnTo>
                <a:lnTo>
                  <a:pt x="886260" y="166956"/>
                </a:lnTo>
                <a:lnTo>
                  <a:pt x="919656" y="161819"/>
                </a:lnTo>
                <a:lnTo>
                  <a:pt x="953051" y="159250"/>
                </a:lnTo>
                <a:lnTo>
                  <a:pt x="983877" y="156682"/>
                </a:lnTo>
                <a:lnTo>
                  <a:pt x="1017273" y="154113"/>
                </a:lnTo>
                <a:close/>
              </a:path>
            </a:pathLst>
          </a:custGeom>
          <a:solidFill>
            <a:schemeClr val="accent2"/>
          </a:solidFill>
          <a:ln w="3175" cap="flat" cmpd="sng" algn="ctr">
            <a:noFill/>
            <a:prstDash val="solid"/>
          </a:ln>
          <a:effectLst/>
        </p:spPr>
        <p:txBody>
          <a:bodyPr lIns="0" tIns="34271" rIns="0" bIns="34271" anchor="ctr"/>
          <a:lstStyle/>
          <a:p>
            <a:pPr algn="ctr" defTabSz="683895" fontAlgn="base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defRPr/>
            </a:pPr>
            <a:endParaRPr lang="en-US" sz="2100" kern="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00430" y="818544"/>
            <a:ext cx="45005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遵守实验室安全基本守则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0430" y="1553215"/>
            <a:ext cx="5214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知道如何使用实验设备、确认设备      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的有效性和稳定性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00430" y="2709543"/>
            <a:ext cx="5643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  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清楚可能会出现哪些危险事故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00430" y="3379023"/>
            <a:ext cx="4643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4.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知道危险出现时该怎么做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00430" y="4000510"/>
            <a:ext cx="46434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5. 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保持做实验严谨的态度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712" y="12164748"/>
            <a:ext cx="1482576" cy="383271"/>
          </a:xfrm>
          <a:prstGeom prst="rect">
            <a:avLst/>
          </a:prstGeom>
        </p:spPr>
      </p:pic>
      <p:pic>
        <p:nvPicPr>
          <p:cNvPr id="15" name="图片 17" descr="考试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29838" y="571486"/>
            <a:ext cx="6271318" cy="44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1520" y="915566"/>
            <a:ext cx="2357454" cy="11079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实验室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安全知识考试</a:t>
            </a: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上机考试，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95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分合格</a:t>
            </a:r>
            <a:r>
              <a:rPr lang="zh-CN" altLang="en-US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原创设计师QQ598969553          _1"/>
          <p:cNvSpPr>
            <a:spLocks noGrp="1"/>
          </p:cNvSpPr>
          <p:nvPr>
            <p:ph type="body" sz="quarter" idx="13"/>
          </p:nvPr>
        </p:nvSpPr>
        <p:spPr>
          <a:xfrm>
            <a:off x="428596" y="142858"/>
            <a:ext cx="5915025" cy="323850"/>
          </a:xfrm>
        </p:spPr>
        <p:txBody>
          <a:bodyPr>
            <a:noAutofit/>
          </a:bodyPr>
          <a:lstStyle/>
          <a:p>
            <a:r>
              <a:rPr lang="zh-CN" altLang="en-US" sz="2400" dirty="0" smtClean="0"/>
              <a:t>实验室安全知识学习途径、方法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79512" y="2355726"/>
            <a:ext cx="2520280" cy="87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考试通过方可进入实验室参与课程、开展实验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原创设计师QQ598969553          _5"/>
          <p:cNvSpPr>
            <a:spLocks noEditPoints="1"/>
          </p:cNvSpPr>
          <p:nvPr/>
        </p:nvSpPr>
        <p:spPr bwMode="auto">
          <a:xfrm>
            <a:off x="701471" y="3274042"/>
            <a:ext cx="270522" cy="315008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原创设计师QQ598969553          _17"/>
          <p:cNvSpPr>
            <a:spLocks noEditPoints="1"/>
          </p:cNvSpPr>
          <p:nvPr/>
        </p:nvSpPr>
        <p:spPr bwMode="auto">
          <a:xfrm>
            <a:off x="4608943" y="2377101"/>
            <a:ext cx="196712" cy="310670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8" name="原创设计师QQ598969553          _21"/>
          <p:cNvSpPr>
            <a:spLocks noEditPoints="1"/>
          </p:cNvSpPr>
          <p:nvPr/>
        </p:nvSpPr>
        <p:spPr bwMode="auto">
          <a:xfrm>
            <a:off x="6553551" y="1917576"/>
            <a:ext cx="225202" cy="272684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67544" y="339502"/>
            <a:ext cx="5915025" cy="323850"/>
          </a:xfrm>
        </p:spPr>
        <p:txBody>
          <a:bodyPr>
            <a:normAutofit fontScale="40000" lnSpcReduction="20000"/>
          </a:bodyPr>
          <a:lstStyle/>
          <a:p>
            <a:r>
              <a:rPr lang="zh-CN" altLang="en-US" sz="4400" dirty="0"/>
              <a:t>进实验室</a:t>
            </a:r>
            <a:r>
              <a:rPr lang="zh-CN" altLang="en-US" sz="4400" dirty="0" smtClean="0"/>
              <a:t>前的准备</a:t>
            </a:r>
            <a:endParaRPr lang="zh-CN" altLang="en-US" dirty="0"/>
          </a:p>
        </p:txBody>
      </p:sp>
      <p:sp>
        <p:nvSpPr>
          <p:cNvPr id="9" name="TextBox 32"/>
          <p:cNvSpPr txBox="1"/>
          <p:nvPr/>
        </p:nvSpPr>
        <p:spPr>
          <a:xfrm>
            <a:off x="6012160" y="843558"/>
            <a:ext cx="295232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黄色代表：警告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32"/>
          <p:cNvSpPr txBox="1"/>
          <p:nvPr/>
        </p:nvSpPr>
        <p:spPr>
          <a:xfrm>
            <a:off x="6012160" y="1573943"/>
            <a:ext cx="2952328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红色代表：禁止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32"/>
          <p:cNvSpPr txBox="1"/>
          <p:nvPr/>
        </p:nvSpPr>
        <p:spPr>
          <a:xfrm>
            <a:off x="6014392" y="2304328"/>
            <a:ext cx="2952328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蓝色代表：措施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3" y="663352"/>
            <a:ext cx="5808894" cy="435667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676400" y="3282989"/>
            <a:ext cx="0" cy="30594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itle 13"/>
          <p:cNvSpPr txBox="1"/>
          <p:nvPr/>
        </p:nvSpPr>
        <p:spPr bwMode="auto">
          <a:xfrm>
            <a:off x="758903" y="3498274"/>
            <a:ext cx="1836192" cy="74173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药品分类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存放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（不</a:t>
            </a:r>
            <a:r>
              <a:rPr lang="zh-CN" alt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囤</a:t>
            </a:r>
            <a:r>
              <a:rPr lang="zh-CN" altLang="en-US" sz="14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货、按需购）</a:t>
            </a:r>
            <a:endParaRPr lang="zh-CN" altLang="en-US" sz="4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4277370" y="3282989"/>
            <a:ext cx="0" cy="30594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24328" y="3346023"/>
            <a:ext cx="0" cy="305945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itle 13"/>
          <p:cNvSpPr txBox="1"/>
          <p:nvPr/>
        </p:nvSpPr>
        <p:spPr bwMode="auto">
          <a:xfrm>
            <a:off x="3400432" y="3498996"/>
            <a:ext cx="2082800" cy="557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了解危险特性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539" name="Title 13"/>
          <p:cNvSpPr txBox="1"/>
          <p:nvPr/>
        </p:nvSpPr>
        <p:spPr bwMode="auto">
          <a:xfrm>
            <a:off x="6146800" y="3587806"/>
            <a:ext cx="2529655" cy="71123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17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使用前学习化学品安全技术说明书（</a:t>
            </a:r>
            <a:r>
              <a:rPr lang="en-US" altLang="zh-CN" sz="17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MSDS</a:t>
            </a:r>
            <a:r>
              <a:rPr lang="zh-CN" altLang="en-US" sz="17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）</a:t>
            </a:r>
            <a:endParaRPr lang="zh-CN" altLang="en-US" sz="17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04" y="1187512"/>
            <a:ext cx="1837391" cy="19938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0865" y="1316776"/>
            <a:ext cx="2827831" cy="17250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234649"/>
            <a:ext cx="2941204" cy="2024806"/>
          </a:xfrm>
          <a:prstGeom prst="rect">
            <a:avLst/>
          </a:prstGeom>
        </p:spPr>
      </p:pic>
      <p:sp>
        <p:nvSpPr>
          <p:cNvPr id="15" name="Title 13"/>
          <p:cNvSpPr txBox="1"/>
          <p:nvPr/>
        </p:nvSpPr>
        <p:spPr bwMode="auto">
          <a:xfrm>
            <a:off x="5940152" y="4299045"/>
            <a:ext cx="3200815" cy="557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理化特性、危险特性、应急处置、安全储存等</a:t>
            </a:r>
            <a:endParaRPr lang="zh-CN" altLang="en-US" sz="1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1"/>
          <p:cNvSpPr txBox="1"/>
          <p:nvPr/>
        </p:nvSpPr>
        <p:spPr>
          <a:xfrm>
            <a:off x="467544" y="339502"/>
            <a:ext cx="5915025" cy="3238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使用危险化学品前的准备</a:t>
            </a:r>
            <a:endParaRPr lang="zh-CN" alt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619672" y="3587806"/>
            <a:ext cx="0" cy="305946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ot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1" name="Title 13"/>
          <p:cNvSpPr txBox="1"/>
          <p:nvPr/>
        </p:nvSpPr>
        <p:spPr bwMode="auto">
          <a:xfrm>
            <a:off x="458621" y="3928634"/>
            <a:ext cx="2102265" cy="557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学习仪器的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安全操作规程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21" y="747717"/>
            <a:ext cx="2604253" cy="2787774"/>
          </a:xfrm>
          <a:prstGeom prst="rect">
            <a:avLst/>
          </a:prstGeom>
        </p:spPr>
      </p:pic>
      <p:sp>
        <p:nvSpPr>
          <p:cNvPr id="8" name="Title 13"/>
          <p:cNvSpPr txBox="1"/>
          <p:nvPr/>
        </p:nvSpPr>
        <p:spPr bwMode="auto">
          <a:xfrm>
            <a:off x="3947757" y="3363838"/>
            <a:ext cx="4896544" cy="1440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关注危险源：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高压、高速、高温、低温、割伤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学会自我保护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占位符 1"/>
          <p:cNvSpPr txBox="1"/>
          <p:nvPr/>
        </p:nvSpPr>
        <p:spPr>
          <a:xfrm>
            <a:off x="467544" y="339502"/>
            <a:ext cx="5915025" cy="3238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/>
              <a:t>使用仪器设备前的准备</a:t>
            </a:r>
            <a:endParaRPr lang="zh-CN" altLang="en-US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279845"/>
            <a:ext cx="5424429" cy="294688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47" b="-269"/>
          <a:stretch/>
        </p:blipFill>
        <p:spPr bwMode="auto">
          <a:xfrm flipV="1">
            <a:off x="0" y="-20538"/>
            <a:ext cx="9646897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原创设计师QQ598969553          _4"/>
          <p:cNvSpPr txBox="1">
            <a:spLocks noChangeArrowheads="1"/>
          </p:cNvSpPr>
          <p:nvPr/>
        </p:nvSpPr>
        <p:spPr bwMode="auto">
          <a:xfrm>
            <a:off x="1043608" y="1759946"/>
            <a:ext cx="6016358" cy="1633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为什么？</a:t>
            </a:r>
            <a:endParaRPr lang="en-US" altLang="zh-CN" sz="3600" b="1" spc="450" dirty="0" smtClean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6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要重视实验室安全</a:t>
            </a:r>
            <a:endParaRPr lang="zh-CN" altLang="en-US" sz="3600" b="1" spc="4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90062" y="1058281"/>
            <a:ext cx="1078071" cy="584775"/>
            <a:chOff x="1320082" y="1423739"/>
            <a:chExt cx="1437429" cy="779700"/>
          </a:xfrm>
        </p:grpSpPr>
        <p:sp>
          <p:nvSpPr>
            <p:cNvPr id="19" name="原创设计师QQ598969553          _3"/>
            <p:cNvSpPr/>
            <p:nvPr/>
          </p:nvSpPr>
          <p:spPr>
            <a:xfrm rot="18900000" flipH="1">
              <a:off x="1320082" y="1565267"/>
              <a:ext cx="452999" cy="4529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24" name="原创设计师QQ598969553          _8"/>
            <p:cNvSpPr txBox="1"/>
            <p:nvPr/>
          </p:nvSpPr>
          <p:spPr>
            <a:xfrm>
              <a:off x="1904285" y="1423739"/>
              <a:ext cx="853226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32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309"/>
            <a:ext cx="5477785" cy="4696191"/>
          </a:xfrm>
          <a:prstGeom prst="rect">
            <a:avLst/>
          </a:prstGeom>
        </p:spPr>
      </p:pic>
      <p:sp>
        <p:nvSpPr>
          <p:cNvPr id="17" name="Title 13"/>
          <p:cNvSpPr txBox="1"/>
          <p:nvPr/>
        </p:nvSpPr>
        <p:spPr bwMode="auto">
          <a:xfrm>
            <a:off x="251520" y="-92546"/>
            <a:ext cx="8208912" cy="55770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掌握实验废弃物正确分类及包装要求</a:t>
            </a:r>
            <a:r>
              <a:rPr lang="en-US" altLang="zh-CN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不造成次生危害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itle 13"/>
          <p:cNvSpPr txBox="1"/>
          <p:nvPr/>
        </p:nvSpPr>
        <p:spPr bwMode="auto">
          <a:xfrm>
            <a:off x="5292080" y="699542"/>
            <a:ext cx="3851920" cy="98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废液桶，要有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标识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，防止废液之间发生溅射反应。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itle 13"/>
          <p:cNvSpPr txBox="1"/>
          <p:nvPr/>
        </p:nvSpPr>
        <p:spPr bwMode="auto">
          <a:xfrm>
            <a:off x="5306160" y="1689292"/>
            <a:ext cx="3851920" cy="98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生物固废，会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发酵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的要单独包装。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待处置的要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扎紧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袋口。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itle 13"/>
          <p:cNvSpPr txBox="1"/>
          <p:nvPr/>
        </p:nvSpPr>
        <p:spPr bwMode="auto">
          <a:xfrm>
            <a:off x="5244860" y="2679042"/>
            <a:ext cx="3946360" cy="5398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产生的废物要及时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预约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定期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清理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itle 13"/>
          <p:cNvSpPr txBox="1"/>
          <p:nvPr/>
        </p:nvSpPr>
        <p:spPr bwMode="auto">
          <a:xfrm>
            <a:off x="5258940" y="3353398"/>
            <a:ext cx="3946360" cy="8107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无毒害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的垃圾要与有毒害的分开，投入生活垃圾桶。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itle 13"/>
          <p:cNvSpPr txBox="1"/>
          <p:nvPr/>
        </p:nvSpPr>
        <p:spPr bwMode="auto">
          <a:xfrm>
            <a:off x="5227209" y="4464670"/>
            <a:ext cx="3946360" cy="81070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 anchor="ctr"/>
          <a:lstStyle/>
          <a:p>
            <a:pPr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做实验前请详细阅读此份分类及包装要求。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638605" y="2720772"/>
            <a:ext cx="1180818" cy="219016"/>
          </a:xfrm>
          <a:prstGeom prst="rect">
            <a:avLst/>
          </a:prstGeom>
          <a:noFill/>
          <a:ln>
            <a:noFill/>
          </a:ln>
        </p:spPr>
        <p:txBody>
          <a:bodyPr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0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2900983" y="3947177"/>
            <a:ext cx="13685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1945"/>
          <a:stretch/>
        </p:blipFill>
        <p:spPr>
          <a:xfrm>
            <a:off x="1328848" y="2106533"/>
            <a:ext cx="2893219" cy="29860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4" t="1000" r="17645" b="5200"/>
          <a:stretch/>
        </p:blipFill>
        <p:spPr>
          <a:xfrm>
            <a:off x="-12788" y="252887"/>
            <a:ext cx="1800200" cy="48245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1" y="0"/>
            <a:ext cx="2893219" cy="5143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5600" r="8361" b="20201"/>
          <a:stretch/>
        </p:blipFill>
        <p:spPr>
          <a:xfrm>
            <a:off x="3810593" y="1294061"/>
            <a:ext cx="2448272" cy="38164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2401" r="20076" b="6601"/>
          <a:stretch/>
        </p:blipFill>
        <p:spPr>
          <a:xfrm>
            <a:off x="1598412" y="0"/>
            <a:ext cx="3436317" cy="240172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547" b="-32547"/>
          <a:stretch>
            <a:fillRect/>
          </a:stretch>
        </p:blipFill>
        <p:spPr bwMode="auto">
          <a:xfrm flipV="1">
            <a:off x="0" y="-2481862"/>
            <a:ext cx="9646897" cy="762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原创设计师QQ598969553          _4"/>
          <p:cNvSpPr txBox="1">
            <a:spLocks noChangeArrowheads="1"/>
          </p:cNvSpPr>
          <p:nvPr/>
        </p:nvSpPr>
        <p:spPr bwMode="auto">
          <a:xfrm>
            <a:off x="428596" y="2062184"/>
            <a:ext cx="6929486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3600" b="1" spc="4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实验室安全（学校）怎么做？</a:t>
            </a:r>
            <a:endParaRPr lang="zh-CN" altLang="en-US" sz="3600" b="1" spc="45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2" name="原创设计师QQ598969553          _6"/>
          <p:cNvCxnSpPr/>
          <p:nvPr/>
        </p:nvCxnSpPr>
        <p:spPr bwMode="auto">
          <a:xfrm flipH="1">
            <a:off x="1141698" y="2824399"/>
            <a:ext cx="878681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990062" y="1058281"/>
            <a:ext cx="1078071" cy="584775"/>
            <a:chOff x="1320082" y="1423739"/>
            <a:chExt cx="1437429" cy="779700"/>
          </a:xfrm>
        </p:grpSpPr>
        <p:sp>
          <p:nvSpPr>
            <p:cNvPr id="6" name="原创设计师QQ598969553          _3"/>
            <p:cNvSpPr/>
            <p:nvPr/>
          </p:nvSpPr>
          <p:spPr>
            <a:xfrm rot="18900000" flipH="1">
              <a:off x="1320082" y="1565267"/>
              <a:ext cx="452999" cy="452999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800"/>
            </a:p>
          </p:txBody>
        </p:sp>
        <p:sp>
          <p:nvSpPr>
            <p:cNvPr id="7" name="原创设计师QQ598969553          _8"/>
            <p:cNvSpPr txBox="1"/>
            <p:nvPr/>
          </p:nvSpPr>
          <p:spPr>
            <a:xfrm>
              <a:off x="1904285" y="1423739"/>
              <a:ext cx="853226" cy="7797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>
                  <a:solidFill>
                    <a:schemeClr val="accent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32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/>
          <p:nvPr/>
        </p:nvSpPr>
        <p:spPr>
          <a:xfrm>
            <a:off x="755576" y="915566"/>
            <a:ext cx="8064528" cy="3011592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 marL="457200" indent="-457200">
              <a:lnSpc>
                <a:spcPct val="250000"/>
              </a:lnSpc>
              <a:buAutoNum type="arabicPlain"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组织实验室安全知识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考试</a:t>
            </a:r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AutoNum type="arabicPlain"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举办实验室安全知识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竞赛</a:t>
            </a:r>
            <a:endParaRPr lang="en-US" altLang="zh-CN" sz="20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AutoNum type="arabicPlain"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组织实验室安全知识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培训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（资格获取）</a:t>
            </a:r>
            <a:endParaRPr lang="en-US" altLang="zh-CN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marL="457200" indent="-457200">
              <a:lnSpc>
                <a:spcPct val="250000"/>
              </a:lnSpc>
              <a:buAutoNum type="arabicPlain"/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组织实验室安全</a:t>
            </a:r>
            <a:r>
              <a:rPr lang="zh-CN" alt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督导和巡检</a:t>
            </a:r>
            <a:endParaRPr lang="en-GB" altLang="zh-CN" sz="2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23400" r="12667" b="9401"/>
          <a:stretch/>
        </p:blipFill>
        <p:spPr>
          <a:xfrm>
            <a:off x="5868144" y="915566"/>
            <a:ext cx="2376265" cy="345638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/>
          <p:nvPr/>
        </p:nvSpPr>
        <p:spPr>
          <a:xfrm>
            <a:off x="508000" y="234822"/>
            <a:ext cx="8064528" cy="434989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3.4  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实验室安全督查通报（落实隐患整改）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5" name="图片 4" descr="1.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642924"/>
            <a:ext cx="1781528" cy="2520000"/>
          </a:xfrm>
          <a:prstGeom prst="rect">
            <a:avLst/>
          </a:prstGeom>
        </p:spPr>
      </p:pic>
      <p:pic>
        <p:nvPicPr>
          <p:cNvPr id="10" name="图片 9" descr="1.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642924"/>
            <a:ext cx="1781529" cy="2520000"/>
          </a:xfrm>
          <a:prstGeom prst="rect">
            <a:avLst/>
          </a:prstGeom>
        </p:spPr>
      </p:pic>
      <p:pic>
        <p:nvPicPr>
          <p:cNvPr id="11" name="图片 10" descr="1.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642924"/>
            <a:ext cx="1781528" cy="2520000"/>
          </a:xfrm>
          <a:prstGeom prst="rect">
            <a:avLst/>
          </a:prstGeom>
        </p:spPr>
      </p:pic>
      <p:pic>
        <p:nvPicPr>
          <p:cNvPr id="12" name="图片 11" descr="1.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642924"/>
            <a:ext cx="1781528" cy="2520000"/>
          </a:xfrm>
          <a:prstGeom prst="rect">
            <a:avLst/>
          </a:prstGeom>
        </p:spPr>
      </p:pic>
      <p:sp>
        <p:nvSpPr>
          <p:cNvPr id="13" name="Rectangle 33"/>
          <p:cNvSpPr/>
          <p:nvPr/>
        </p:nvSpPr>
        <p:spPr>
          <a:xfrm>
            <a:off x="0" y="3429006"/>
            <a:ext cx="3000364" cy="1173653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动态、实验室环境、药品管理、用电安全、实验习惯、特种设备、冰箱等。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4" name="图片 13" descr="1.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62472" y="642924"/>
            <a:ext cx="1781528" cy="2520000"/>
          </a:xfrm>
          <a:prstGeom prst="rect">
            <a:avLst/>
          </a:prstGeom>
        </p:spPr>
      </p:pic>
      <p:pic>
        <p:nvPicPr>
          <p:cNvPr id="15" name="图片 14" descr="1.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00364" y="2803518"/>
            <a:ext cx="1654276" cy="2340000"/>
          </a:xfrm>
          <a:prstGeom prst="rect">
            <a:avLst/>
          </a:prstGeom>
        </p:spPr>
      </p:pic>
      <p:pic>
        <p:nvPicPr>
          <p:cNvPr id="16" name="图片 15" descr="1.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3438" y="2803518"/>
            <a:ext cx="1654276" cy="2340000"/>
          </a:xfrm>
          <a:prstGeom prst="rect">
            <a:avLst/>
          </a:prstGeom>
        </p:spPr>
      </p:pic>
      <p:pic>
        <p:nvPicPr>
          <p:cNvPr id="17" name="图片 16" descr="1.8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86512" y="2803500"/>
            <a:ext cx="1654276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36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3"/>
          <p:cNvSpPr/>
          <p:nvPr/>
        </p:nvSpPr>
        <p:spPr>
          <a:xfrm>
            <a:off x="214282" y="-18"/>
            <a:ext cx="8064528" cy="434989"/>
          </a:xfrm>
          <a:prstGeom prst="rect">
            <a:avLst/>
          </a:prstGeom>
        </p:spPr>
        <p:txBody>
          <a:bodyPr wrap="square" lIns="65023" tIns="32511" rIns="65023" bIns="32511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实验室安全督查通报</a:t>
            </a:r>
            <a:endParaRPr lang="en-GB" altLang="zh-CN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629" y="699542"/>
            <a:ext cx="4909181" cy="39604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4544" y="434971"/>
            <a:ext cx="4711257" cy="48039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53823" y="3319116"/>
            <a:ext cx="5682827" cy="184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矩形 259"/>
          <p:cNvSpPr>
            <a:spLocks noChangeArrowheads="1"/>
          </p:cNvSpPr>
          <p:nvPr/>
        </p:nvSpPr>
        <p:spPr bwMode="auto">
          <a:xfrm>
            <a:off x="1397565" y="539639"/>
            <a:ext cx="6348871" cy="216645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5023" tIns="32511" rIns="65023" bIns="32511">
            <a:spAutoFit/>
          </a:bodyPr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3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Calibri" panose="020F0502020204030204" pitchFamily="34" charset="0"/>
              </a:rPr>
              <a:t>       实验室的安全不是一句空话，也不是挂在墙上的标语，是实实在在的生命线，要靠全体师生共同努力和构筑。</a:t>
            </a: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4638605" y="2720772"/>
            <a:ext cx="1180818" cy="219016"/>
          </a:xfrm>
          <a:prstGeom prst="rect">
            <a:avLst/>
          </a:prstGeom>
          <a:noFill/>
          <a:ln>
            <a:noFill/>
          </a:ln>
        </p:spPr>
        <p:txBody>
          <a:bodyPr lIns="65023" tIns="32511" rIns="65023" bIns="3251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endParaRPr lang="zh-CN" altLang="en-US" sz="1000" cap="all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直接连接符 22"/>
          <p:cNvCxnSpPr/>
          <p:nvPr/>
        </p:nvCxnSpPr>
        <p:spPr bwMode="auto">
          <a:xfrm>
            <a:off x="2900983" y="3947177"/>
            <a:ext cx="136856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500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ibenben\Desktop\sdv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51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原创设计师QQ598969553          _6"/>
          <p:cNvSpPr/>
          <p:nvPr/>
        </p:nvSpPr>
        <p:spPr>
          <a:xfrm>
            <a:off x="1130249" y="2203353"/>
            <a:ext cx="6883499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spc="225" dirty="0" smtClean="0">
                <a:ln w="6350">
                  <a:noFill/>
                </a:ln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3600" b="1" spc="225" dirty="0">
              <a:ln w="6350">
                <a:noFill/>
              </a:ln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16"/>
          <p:cNvGrpSpPr/>
          <p:nvPr/>
        </p:nvGrpSpPr>
        <p:grpSpPr bwMode="auto">
          <a:xfrm>
            <a:off x="5146004" y="3496218"/>
            <a:ext cx="151679" cy="243799"/>
            <a:chOff x="4441" y="3144"/>
            <a:chExt cx="215" cy="345"/>
          </a:xfrm>
          <a:solidFill>
            <a:schemeClr val="accent1"/>
          </a:solidFill>
        </p:grpSpPr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4474" y="3144"/>
              <a:ext cx="149" cy="253"/>
            </a:xfrm>
            <a:custGeom>
              <a:avLst/>
              <a:gdLst>
                <a:gd name="T0" fmla="*/ 31 w 63"/>
                <a:gd name="T1" fmla="*/ 107 h 107"/>
                <a:gd name="T2" fmla="*/ 63 w 63"/>
                <a:gd name="T3" fmla="*/ 78 h 107"/>
                <a:gd name="T4" fmla="*/ 63 w 63"/>
                <a:gd name="T5" fmla="*/ 29 h 107"/>
                <a:gd name="T6" fmla="*/ 31 w 63"/>
                <a:gd name="T7" fmla="*/ 0 h 107"/>
                <a:gd name="T8" fmla="*/ 0 w 63"/>
                <a:gd name="T9" fmla="*/ 29 h 107"/>
                <a:gd name="T10" fmla="*/ 0 w 63"/>
                <a:gd name="T11" fmla="*/ 78 h 107"/>
                <a:gd name="T12" fmla="*/ 31 w 63"/>
                <a:gd name="T13" fmla="*/ 107 h 107"/>
                <a:gd name="T14" fmla="*/ 10 w 63"/>
                <a:gd name="T15" fmla="*/ 29 h 107"/>
                <a:gd name="T16" fmla="*/ 31 w 63"/>
                <a:gd name="T17" fmla="*/ 10 h 107"/>
                <a:gd name="T18" fmla="*/ 53 w 63"/>
                <a:gd name="T19" fmla="*/ 29 h 107"/>
                <a:gd name="T20" fmla="*/ 53 w 63"/>
                <a:gd name="T21" fmla="*/ 78 h 107"/>
                <a:gd name="T22" fmla="*/ 31 w 63"/>
                <a:gd name="T23" fmla="*/ 97 h 107"/>
                <a:gd name="T24" fmla="*/ 10 w 63"/>
                <a:gd name="T25" fmla="*/ 78 h 107"/>
                <a:gd name="T26" fmla="*/ 10 w 63"/>
                <a:gd name="T27" fmla="*/ 2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107">
                  <a:moveTo>
                    <a:pt x="31" y="107"/>
                  </a:moveTo>
                  <a:cubicBezTo>
                    <a:pt x="49" y="107"/>
                    <a:pt x="63" y="94"/>
                    <a:pt x="63" y="78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13"/>
                    <a:pt x="49" y="0"/>
                    <a:pt x="31" y="0"/>
                  </a:cubicBezTo>
                  <a:cubicBezTo>
                    <a:pt x="14" y="0"/>
                    <a:pt x="0" y="13"/>
                    <a:pt x="0" y="29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94"/>
                    <a:pt x="14" y="107"/>
                    <a:pt x="31" y="107"/>
                  </a:cubicBezTo>
                  <a:close/>
                  <a:moveTo>
                    <a:pt x="10" y="29"/>
                  </a:moveTo>
                  <a:cubicBezTo>
                    <a:pt x="10" y="18"/>
                    <a:pt x="19" y="10"/>
                    <a:pt x="31" y="10"/>
                  </a:cubicBezTo>
                  <a:cubicBezTo>
                    <a:pt x="43" y="10"/>
                    <a:pt x="53" y="18"/>
                    <a:pt x="53" y="29"/>
                  </a:cubicBezTo>
                  <a:cubicBezTo>
                    <a:pt x="53" y="78"/>
                    <a:pt x="53" y="78"/>
                    <a:pt x="53" y="78"/>
                  </a:cubicBezTo>
                  <a:cubicBezTo>
                    <a:pt x="53" y="88"/>
                    <a:pt x="43" y="97"/>
                    <a:pt x="31" y="97"/>
                  </a:cubicBezTo>
                  <a:cubicBezTo>
                    <a:pt x="19" y="97"/>
                    <a:pt x="10" y="88"/>
                    <a:pt x="10" y="78"/>
                  </a:cubicBezTo>
                  <a:lnTo>
                    <a:pt x="10" y="29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441" y="3267"/>
              <a:ext cx="215" cy="222"/>
            </a:xfrm>
            <a:custGeom>
              <a:avLst/>
              <a:gdLst>
                <a:gd name="T0" fmla="*/ 86 w 91"/>
                <a:gd name="T1" fmla="*/ 0 h 94"/>
                <a:gd name="T2" fmla="*/ 81 w 91"/>
                <a:gd name="T3" fmla="*/ 5 h 94"/>
                <a:gd name="T4" fmla="*/ 81 w 91"/>
                <a:gd name="T5" fmla="*/ 28 h 94"/>
                <a:gd name="T6" fmla="*/ 45 w 91"/>
                <a:gd name="T7" fmla="*/ 59 h 94"/>
                <a:gd name="T8" fmla="*/ 10 w 91"/>
                <a:gd name="T9" fmla="*/ 28 h 94"/>
                <a:gd name="T10" fmla="*/ 10 w 91"/>
                <a:gd name="T11" fmla="*/ 5 h 94"/>
                <a:gd name="T12" fmla="*/ 5 w 91"/>
                <a:gd name="T13" fmla="*/ 0 h 94"/>
                <a:gd name="T14" fmla="*/ 0 w 91"/>
                <a:gd name="T15" fmla="*/ 5 h 94"/>
                <a:gd name="T16" fmla="*/ 0 w 91"/>
                <a:gd name="T17" fmla="*/ 28 h 94"/>
                <a:gd name="T18" fmla="*/ 40 w 91"/>
                <a:gd name="T19" fmla="*/ 69 h 94"/>
                <a:gd name="T20" fmla="*/ 40 w 91"/>
                <a:gd name="T21" fmla="*/ 84 h 94"/>
                <a:gd name="T22" fmla="*/ 20 w 91"/>
                <a:gd name="T23" fmla="*/ 84 h 94"/>
                <a:gd name="T24" fmla="*/ 15 w 91"/>
                <a:gd name="T25" fmla="*/ 89 h 94"/>
                <a:gd name="T26" fmla="*/ 20 w 91"/>
                <a:gd name="T27" fmla="*/ 94 h 94"/>
                <a:gd name="T28" fmla="*/ 70 w 91"/>
                <a:gd name="T29" fmla="*/ 94 h 94"/>
                <a:gd name="T30" fmla="*/ 75 w 91"/>
                <a:gd name="T31" fmla="*/ 89 h 94"/>
                <a:gd name="T32" fmla="*/ 70 w 91"/>
                <a:gd name="T33" fmla="*/ 84 h 94"/>
                <a:gd name="T34" fmla="*/ 50 w 91"/>
                <a:gd name="T35" fmla="*/ 84 h 94"/>
                <a:gd name="T36" fmla="*/ 50 w 91"/>
                <a:gd name="T37" fmla="*/ 69 h 94"/>
                <a:gd name="T38" fmla="*/ 91 w 91"/>
                <a:gd name="T39" fmla="*/ 28 h 94"/>
                <a:gd name="T40" fmla="*/ 91 w 91"/>
                <a:gd name="T41" fmla="*/ 5 h 94"/>
                <a:gd name="T42" fmla="*/ 86 w 91"/>
                <a:gd name="T4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1" h="94">
                  <a:moveTo>
                    <a:pt x="86" y="0"/>
                  </a:moveTo>
                  <a:cubicBezTo>
                    <a:pt x="83" y="0"/>
                    <a:pt x="81" y="3"/>
                    <a:pt x="81" y="5"/>
                  </a:cubicBezTo>
                  <a:cubicBezTo>
                    <a:pt x="81" y="28"/>
                    <a:pt x="81" y="28"/>
                    <a:pt x="81" y="28"/>
                  </a:cubicBezTo>
                  <a:cubicBezTo>
                    <a:pt x="81" y="45"/>
                    <a:pt x="65" y="59"/>
                    <a:pt x="45" y="59"/>
                  </a:cubicBezTo>
                  <a:cubicBezTo>
                    <a:pt x="26" y="59"/>
                    <a:pt x="10" y="45"/>
                    <a:pt x="10" y="28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9"/>
                    <a:pt x="18" y="67"/>
                    <a:pt x="40" y="69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18" y="84"/>
                    <a:pt x="15" y="86"/>
                    <a:pt x="15" y="89"/>
                  </a:cubicBezTo>
                  <a:cubicBezTo>
                    <a:pt x="15" y="92"/>
                    <a:pt x="18" y="94"/>
                    <a:pt x="20" y="94"/>
                  </a:cubicBezTo>
                  <a:cubicBezTo>
                    <a:pt x="70" y="94"/>
                    <a:pt x="70" y="94"/>
                    <a:pt x="70" y="94"/>
                  </a:cubicBezTo>
                  <a:cubicBezTo>
                    <a:pt x="73" y="94"/>
                    <a:pt x="75" y="92"/>
                    <a:pt x="75" y="89"/>
                  </a:cubicBezTo>
                  <a:cubicBezTo>
                    <a:pt x="75" y="86"/>
                    <a:pt x="73" y="84"/>
                    <a:pt x="70" y="84"/>
                  </a:cubicBezTo>
                  <a:cubicBezTo>
                    <a:pt x="50" y="84"/>
                    <a:pt x="50" y="84"/>
                    <a:pt x="50" y="84"/>
                  </a:cubicBezTo>
                  <a:cubicBezTo>
                    <a:pt x="50" y="69"/>
                    <a:pt x="50" y="69"/>
                    <a:pt x="50" y="69"/>
                  </a:cubicBezTo>
                  <a:cubicBezTo>
                    <a:pt x="73" y="67"/>
                    <a:pt x="91" y="49"/>
                    <a:pt x="91" y="28"/>
                  </a:cubicBezTo>
                  <a:cubicBezTo>
                    <a:pt x="91" y="5"/>
                    <a:pt x="91" y="5"/>
                    <a:pt x="91" y="5"/>
                  </a:cubicBezTo>
                  <a:cubicBezTo>
                    <a:pt x="91" y="3"/>
                    <a:pt x="88" y="0"/>
                    <a:pt x="86" y="0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849668" y="3499441"/>
            <a:ext cx="193626" cy="220111"/>
            <a:chOff x="860980" y="3583766"/>
            <a:chExt cx="100336" cy="114060"/>
          </a:xfrm>
          <a:solidFill>
            <a:schemeClr val="accent1"/>
          </a:solidFill>
        </p:grpSpPr>
        <p:sp>
          <p:nvSpPr>
            <p:cNvPr id="26" name="Freeform 12"/>
            <p:cNvSpPr>
              <a:spLocks noEditPoints="1"/>
            </p:cNvSpPr>
            <p:nvPr/>
          </p:nvSpPr>
          <p:spPr bwMode="auto">
            <a:xfrm>
              <a:off x="884050" y="3583766"/>
              <a:ext cx="53830" cy="53740"/>
            </a:xfrm>
            <a:custGeom>
              <a:avLst/>
              <a:gdLst>
                <a:gd name="T0" fmla="*/ 31 w 62"/>
                <a:gd name="T1" fmla="*/ 62 h 62"/>
                <a:gd name="T2" fmla="*/ 0 w 62"/>
                <a:gd name="T3" fmla="*/ 31 h 62"/>
                <a:gd name="T4" fmla="*/ 31 w 62"/>
                <a:gd name="T5" fmla="*/ 0 h 62"/>
                <a:gd name="T6" fmla="*/ 62 w 62"/>
                <a:gd name="T7" fmla="*/ 31 h 62"/>
                <a:gd name="T8" fmla="*/ 31 w 62"/>
                <a:gd name="T9" fmla="*/ 62 h 62"/>
                <a:gd name="T10" fmla="*/ 31 w 62"/>
                <a:gd name="T11" fmla="*/ 11 h 62"/>
                <a:gd name="T12" fmla="*/ 11 w 62"/>
                <a:gd name="T13" fmla="*/ 31 h 62"/>
                <a:gd name="T14" fmla="*/ 31 w 62"/>
                <a:gd name="T15" fmla="*/ 51 h 62"/>
                <a:gd name="T16" fmla="*/ 51 w 62"/>
                <a:gd name="T17" fmla="*/ 31 h 62"/>
                <a:gd name="T18" fmla="*/ 31 w 62"/>
                <a:gd name="T1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2" h="62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31" y="11"/>
                  </a:moveTo>
                  <a:cubicBezTo>
                    <a:pt x="20" y="11"/>
                    <a:pt x="11" y="20"/>
                    <a:pt x="11" y="31"/>
                  </a:cubicBezTo>
                  <a:cubicBezTo>
                    <a:pt x="11" y="42"/>
                    <a:pt x="20" y="51"/>
                    <a:pt x="31" y="51"/>
                  </a:cubicBezTo>
                  <a:cubicBezTo>
                    <a:pt x="42" y="51"/>
                    <a:pt x="51" y="42"/>
                    <a:pt x="51" y="31"/>
                  </a:cubicBezTo>
                  <a:cubicBezTo>
                    <a:pt x="51" y="20"/>
                    <a:pt x="42" y="11"/>
                    <a:pt x="31" y="1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860980" y="3643355"/>
              <a:ext cx="100336" cy="54471"/>
            </a:xfrm>
            <a:custGeom>
              <a:avLst/>
              <a:gdLst>
                <a:gd name="T0" fmla="*/ 111 w 116"/>
                <a:gd name="T1" fmla="*/ 63 h 63"/>
                <a:gd name="T2" fmla="*/ 105 w 116"/>
                <a:gd name="T3" fmla="*/ 58 h 63"/>
                <a:gd name="T4" fmla="*/ 58 w 116"/>
                <a:gd name="T5" fmla="*/ 11 h 63"/>
                <a:gd name="T6" fmla="*/ 11 w 116"/>
                <a:gd name="T7" fmla="*/ 58 h 63"/>
                <a:gd name="T8" fmla="*/ 6 w 116"/>
                <a:gd name="T9" fmla="*/ 63 h 63"/>
                <a:gd name="T10" fmla="*/ 0 w 116"/>
                <a:gd name="T11" fmla="*/ 58 h 63"/>
                <a:gd name="T12" fmla="*/ 58 w 116"/>
                <a:gd name="T13" fmla="*/ 0 h 63"/>
                <a:gd name="T14" fmla="*/ 116 w 116"/>
                <a:gd name="T15" fmla="*/ 58 h 63"/>
                <a:gd name="T16" fmla="*/ 111 w 116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63">
                  <a:moveTo>
                    <a:pt x="111" y="63"/>
                  </a:moveTo>
                  <a:cubicBezTo>
                    <a:pt x="108" y="63"/>
                    <a:pt x="105" y="61"/>
                    <a:pt x="105" y="58"/>
                  </a:cubicBezTo>
                  <a:cubicBezTo>
                    <a:pt x="105" y="32"/>
                    <a:pt x="84" y="11"/>
                    <a:pt x="58" y="11"/>
                  </a:cubicBezTo>
                  <a:cubicBezTo>
                    <a:pt x="32" y="11"/>
                    <a:pt x="11" y="32"/>
                    <a:pt x="11" y="58"/>
                  </a:cubicBezTo>
                  <a:cubicBezTo>
                    <a:pt x="11" y="61"/>
                    <a:pt x="9" y="63"/>
                    <a:pt x="6" y="63"/>
                  </a:cubicBezTo>
                  <a:cubicBezTo>
                    <a:pt x="3" y="63"/>
                    <a:pt x="0" y="61"/>
                    <a:pt x="0" y="58"/>
                  </a:cubicBezTo>
                  <a:cubicBezTo>
                    <a:pt x="0" y="26"/>
                    <a:pt x="26" y="0"/>
                    <a:pt x="58" y="0"/>
                  </a:cubicBezTo>
                  <a:cubicBezTo>
                    <a:pt x="90" y="0"/>
                    <a:pt x="116" y="26"/>
                    <a:pt x="116" y="58"/>
                  </a:cubicBezTo>
                  <a:cubicBezTo>
                    <a:pt x="116" y="61"/>
                    <a:pt x="114" y="63"/>
                    <a:pt x="111" y="6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dist"/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51520" y="708092"/>
            <a:ext cx="192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生命的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诞生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22,000,000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</a:p>
        </p:txBody>
      </p:sp>
      <p:pic>
        <p:nvPicPr>
          <p:cNvPr id="7" name="图片 6" descr="敬畏生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0"/>
            <a:ext cx="6429420" cy="42913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279" y="4361663"/>
            <a:ext cx="7676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生命的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终结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仅需要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不要让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秒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的大意让一切都归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779662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生命的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700,000,000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3136984"/>
            <a:ext cx="200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生命的</a:t>
            </a:r>
            <a:r>
              <a:rPr lang="zh-CN" altLang="en-US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绽放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需要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1,260,000,000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秒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3528" y="429842"/>
            <a:ext cx="9019540" cy="1955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习近平就做好安全生产工作作出重要指示：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人命关天，发展决不能以牺牲人的生命为代价。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这必须作为一条不可逾越的红线。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83568" y="2385057"/>
            <a:ext cx="77048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党的二十大报告指出：“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坚持安全第一、预防为主，建立大安全大应急框架，完善公共安全体系，推动公共安全治理模式向事前预防转型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。”这为我们抓好安全生产，落实安全生产责任制指明了方向、提供了遵循。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683568" y="699542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据国家安监总局权威发布：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2018</a:t>
            </a:r>
            <a:r>
              <a:rPr lang="zh-CN" altLang="en-US" dirty="0" smtClean="0">
                <a:latin typeface="+mn-ea"/>
              </a:rPr>
              <a:t>全国</a:t>
            </a:r>
            <a:r>
              <a:rPr lang="zh-CN" altLang="en-US" dirty="0">
                <a:latin typeface="+mn-ea"/>
              </a:rPr>
              <a:t>生产安全事故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5.1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起</a:t>
            </a:r>
            <a:r>
              <a:rPr lang="zh-CN" altLang="en-US" dirty="0">
                <a:solidFill>
                  <a:srgbClr val="FF0000"/>
                </a:solidFill>
                <a:latin typeface="+mn-ea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死亡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3.4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人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2019</a:t>
            </a:r>
            <a:r>
              <a:rPr lang="zh-CN" altLang="en-US" dirty="0">
                <a:latin typeface="+mn-ea"/>
              </a:rPr>
              <a:t>全国生产安全事故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4.1万</a:t>
            </a:r>
            <a:r>
              <a:rPr lang="en-US" altLang="zh-CN" dirty="0">
                <a:solidFill>
                  <a:schemeClr val="tx1"/>
                </a:solidFill>
                <a:latin typeface="+mn-ea"/>
              </a:rPr>
              <a:t>起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en-US" dirty="0">
                <a:solidFill>
                  <a:schemeClr val="tx1"/>
                </a:solidFill>
                <a:latin typeface="+mn-ea"/>
              </a:rPr>
              <a:t>死亡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2.9万</a:t>
            </a: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人</a:t>
            </a:r>
            <a:endParaRPr lang="en-US" altLang="zh-CN" dirty="0" smtClean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2020</a:t>
            </a:r>
            <a:r>
              <a:rPr lang="zh-CN" altLang="en-US" dirty="0" smtClean="0">
                <a:latin typeface="+mn-ea"/>
              </a:rPr>
              <a:t>全国</a:t>
            </a:r>
            <a:r>
              <a:rPr lang="zh-CN" altLang="en-US" dirty="0">
                <a:latin typeface="+mn-ea"/>
              </a:rPr>
              <a:t>生产</a:t>
            </a:r>
            <a:r>
              <a:rPr lang="zh-CN" altLang="en-US" dirty="0" smtClean="0">
                <a:latin typeface="+mn-ea"/>
              </a:rPr>
              <a:t>安全事故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3.8万</a:t>
            </a:r>
            <a:r>
              <a:rPr lang="en-US" altLang="zh-CN" dirty="0" smtClean="0">
                <a:latin typeface="+mn-ea"/>
              </a:rPr>
              <a:t>起</a:t>
            </a:r>
            <a:r>
              <a:rPr lang="zh-CN" altLang="en-US" dirty="0">
                <a:latin typeface="+mn-ea"/>
              </a:rPr>
              <a:t>，</a:t>
            </a:r>
            <a:r>
              <a:rPr lang="zh-CN" altLang="en-US" dirty="0" smtClean="0">
                <a:latin typeface="+mn-ea"/>
              </a:rPr>
              <a:t>死亡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2.74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dirty="0">
                <a:latin typeface="+mn-ea"/>
              </a:rPr>
              <a:t>人</a:t>
            </a:r>
            <a:endParaRPr lang="en-US" altLang="zh-CN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2021</a:t>
            </a:r>
            <a:r>
              <a:rPr lang="zh-CN" altLang="en-US" dirty="0">
                <a:latin typeface="+mn-ea"/>
              </a:rPr>
              <a:t>年全国发生生产安全事故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3.46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dirty="0" smtClean="0">
                <a:latin typeface="+mn-ea"/>
              </a:rPr>
              <a:t>起，</a:t>
            </a:r>
            <a:r>
              <a:rPr lang="zh-CN" altLang="en-US" dirty="0">
                <a:latin typeface="+mn-ea"/>
              </a:rPr>
              <a:t>死亡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2.63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dirty="0" smtClean="0">
                <a:latin typeface="+mn-ea"/>
              </a:rPr>
              <a:t>人</a:t>
            </a:r>
            <a:endParaRPr lang="en-US" altLang="zh-CN" dirty="0" smtClean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FF0000"/>
                </a:solidFill>
                <a:latin typeface="+mn-ea"/>
              </a:rPr>
              <a:t>2022</a:t>
            </a:r>
            <a:r>
              <a:rPr lang="zh-CN" altLang="en-US" dirty="0" smtClean="0">
                <a:latin typeface="+mn-ea"/>
              </a:rPr>
              <a:t>年</a:t>
            </a:r>
            <a:r>
              <a:rPr lang="zh-CN" altLang="en-US" dirty="0">
                <a:latin typeface="+mn-ea"/>
              </a:rPr>
              <a:t>全国发生生产</a:t>
            </a:r>
            <a:r>
              <a:rPr lang="zh-CN" altLang="en-US" dirty="0" smtClean="0">
                <a:latin typeface="+mn-ea"/>
              </a:rPr>
              <a:t>安全事故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2.5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dirty="0" smtClean="0">
                <a:latin typeface="+mn-ea"/>
              </a:rPr>
              <a:t>起</a:t>
            </a:r>
            <a:r>
              <a:rPr lang="zh-CN" altLang="en-US" dirty="0">
                <a:latin typeface="+mn-ea"/>
              </a:rPr>
              <a:t>，死亡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万</a:t>
            </a:r>
            <a:r>
              <a:rPr lang="zh-CN" altLang="en-US" dirty="0" smtClean="0">
                <a:latin typeface="+mn-ea"/>
              </a:rPr>
              <a:t>人</a:t>
            </a:r>
            <a:endParaRPr lang="en-US" altLang="zh-CN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4425961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一旦发生事故后果很严重，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或伤或亡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，要付出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代价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321982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统计显示，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98%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的事故是因为人的原因引起的，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人为因素中，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安全意识薄弱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的因素占到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</a:t>
            </a:r>
            <a:endPara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高校实验室事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500048"/>
            <a:ext cx="7040804" cy="4643452"/>
          </a:xfrm>
          <a:prstGeom prst="rect">
            <a:avLst/>
          </a:prstGeom>
        </p:spPr>
      </p:pic>
      <p:sp>
        <p:nvSpPr>
          <p:cNvPr id="4" name="原创设计师QQ598969553          _1"/>
          <p:cNvSpPr>
            <a:spLocks noGrp="1"/>
          </p:cNvSpPr>
          <p:nvPr>
            <p:ph type="body" sz="quarter" idx="13"/>
          </p:nvPr>
        </p:nvSpPr>
        <p:spPr>
          <a:xfrm>
            <a:off x="357158" y="104774"/>
            <a:ext cx="7605737" cy="323836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实验室是事故高发场所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1071552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爆炸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844" y="342900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火灾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01024" y="1285866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中毒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29586" y="3143254"/>
            <a:ext cx="1000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意外伤害</a:t>
            </a:r>
            <a:endParaRPr lang="zh-CN" altLang="en-US" sz="28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884186" y="780638"/>
            <a:ext cx="2000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实验室不得饮食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更不能做饭</a:t>
            </a:r>
            <a:endParaRPr lang="en-US" altLang="zh-CN" sz="24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357158" y="176198"/>
            <a:ext cx="5915025" cy="32385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实验室安全隐患多：不安全、不文明、不规范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8" name="图片 17" descr="饮食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642924"/>
            <a:ext cx="6884202" cy="4357700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5214942" y="1643056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0" y="928676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786050" y="857238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928662" y="1214428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6072198" y="1785932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500034" y="3071816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/>
          <p:nvPr/>
        </p:nvSpPr>
        <p:spPr>
          <a:xfrm>
            <a:off x="2285984" y="3214692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/>
          <p:nvPr/>
        </p:nvSpPr>
        <p:spPr>
          <a:xfrm>
            <a:off x="4643438" y="4000510"/>
            <a:ext cx="92869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214282" y="2571750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可乐、西瓜、泡面、调料、水果、葱、锅、饮料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生命学院 B233 高压罐无保护措施，接线板与罐体接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6" y="785818"/>
            <a:ext cx="2520259" cy="3357568"/>
          </a:xfrm>
          <a:prstGeom prst="rect">
            <a:avLst/>
          </a:prstGeom>
        </p:spPr>
      </p:pic>
      <p:sp>
        <p:nvSpPr>
          <p:cNvPr id="35" name="椭圆 34"/>
          <p:cNvSpPr/>
          <p:nvPr/>
        </p:nvSpPr>
        <p:spPr>
          <a:xfrm>
            <a:off x="285720" y="1357304"/>
            <a:ext cx="1928826" cy="1857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 descr="食品B109-钢瓶未固定 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6050" y="785800"/>
            <a:ext cx="2500330" cy="33525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4282" y="4214824"/>
            <a:ext cx="20717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钢瓶上电线缠绕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00364" y="4143386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实验室钢瓶数量过多且未固定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" name="图片 19" descr="食品学院+B307+多余液氮瓶2个不规范放置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785800"/>
            <a:ext cx="2520541" cy="33575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500694" y="4214824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钢瓶应避免阳光直射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占位符 24"/>
          <p:cNvSpPr>
            <a:spLocks noGrp="1"/>
          </p:cNvSpPr>
          <p:nvPr>
            <p:ph type="body" sz="quarter" idx="13"/>
          </p:nvPr>
        </p:nvSpPr>
        <p:spPr>
          <a:xfrm>
            <a:off x="466725" y="247650"/>
            <a:ext cx="5915025" cy="323850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实验室安全隐患多：不安全、不文明、不规范</a:t>
            </a:r>
            <a:endParaRPr lang="zh-CN" alt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简洁几何公司简介企业宣传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036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Office 主题">
  <a:themeElements>
    <a:clrScheme name="自定义 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C00000"/>
      </a:accent1>
      <a:accent2>
        <a:srgbClr val="2C2E32"/>
      </a:accent2>
      <a:accent3>
        <a:srgbClr val="D4270B"/>
      </a:accent3>
      <a:accent4>
        <a:srgbClr val="2C2E32"/>
      </a:accent4>
      <a:accent5>
        <a:srgbClr val="D4270B"/>
      </a:accent5>
      <a:accent6>
        <a:srgbClr val="2C2E32"/>
      </a:accent6>
      <a:hlink>
        <a:srgbClr val="F45137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1359</Words>
  <Application>Microsoft Office PowerPoint</Application>
  <PresentationFormat>全屏显示(16:9)</PresentationFormat>
  <Paragraphs>232</Paragraphs>
  <Slides>38</Slides>
  <Notes>38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8" baseType="lpstr">
      <vt:lpstr>FontAwesome</vt:lpstr>
      <vt:lpstr>Open Sans</vt:lpstr>
      <vt:lpstr>黑体</vt:lpstr>
      <vt:lpstr>华文细黑</vt:lpstr>
      <vt:lpstr>楷体</vt:lpstr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商务简洁几何公司简介企业宣传PPT模板</dc:title>
  <dc:creator/>
  <cp:lastModifiedBy>LIU Ying</cp:lastModifiedBy>
  <cp:revision>211</cp:revision>
  <dcterms:created xsi:type="dcterms:W3CDTF">2018-08-28T09:32:00Z</dcterms:created>
  <dcterms:modified xsi:type="dcterms:W3CDTF">2024-09-26T08:04:40Z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